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Gill Sans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C86B21F-1608-4CBE-AE7E-E4C37E9F2CB3}">
  <a:tblStyle styleId="{8C86B21F-1608-4CBE-AE7E-E4C37E9F2CB3}" styleName="Table_0">
    <a:wholeTbl>
      <a:tcTxStyle>
        <a:font>
          <a:latin typeface="Arial"/>
          <a:ea typeface="Arial"/>
          <a:cs typeface="Arial"/>
        </a:font>
        <a:schemeClr val="tx1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1CD3867-A4EB-44CD-A585-E388A78C7F6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Roboto-bold.fntdata"/><Relationship Id="rId21" Type="http://schemas.openxmlformats.org/officeDocument/2006/relationships/slide" Target="slides/slide15.xml"/><Relationship Id="rId43" Type="http://schemas.openxmlformats.org/officeDocument/2006/relationships/font" Target="fonts/Roboto-regular.fntdata"/><Relationship Id="rId24" Type="http://schemas.openxmlformats.org/officeDocument/2006/relationships/slide" Target="slides/slide18.xml"/><Relationship Id="rId46" Type="http://schemas.openxmlformats.org/officeDocument/2006/relationships/font" Target="fonts/Roboto-boldItalic.fntdata"/><Relationship Id="rId23" Type="http://schemas.openxmlformats.org/officeDocument/2006/relationships/slide" Target="slides/slide17.xml"/><Relationship Id="rId45" Type="http://schemas.openxmlformats.org/officeDocument/2006/relationships/font" Target="fonts/Roboto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GillSans-bold.fntdata"/><Relationship Id="rId25" Type="http://schemas.openxmlformats.org/officeDocument/2006/relationships/slide" Target="slides/slide19.xml"/><Relationship Id="rId47" Type="http://schemas.openxmlformats.org/officeDocument/2006/relationships/font" Target="fonts/GillSans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1" name="Google Shape;17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b05de077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b05de077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 what we’ve seen in other communities, communities often hit a “glass ceiling” on growth. This “glass ceiling” is caused by the lack of a vendor-neutral entity to ensure assets are managed, open and transparent governance exists, and the need for a diverse ecosystem to drive further investment.</a:t>
            </a:r>
            <a:endParaRPr/>
          </a:p>
        </p:txBody>
      </p:sp>
      <p:sp>
        <p:nvSpPr>
          <p:cNvPr id="264" name="Google Shape;264;g8b05de077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0ad00f886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0ad00f8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Open Mainframe Project was formed in 2015 to establish a vendor-neutral collaborative community, with many milestones along the way.</a:t>
            </a:r>
            <a:endParaRPr/>
          </a:p>
        </p:txBody>
      </p:sp>
      <p:sp>
        <p:nvSpPr>
          <p:cNvPr id="308" name="Google Shape;308;g60ad00f886_0_1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940add3c0_7_6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9940add3c0_7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9940add3c0_7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9940add3c0_7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4617487a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4617487a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b05de0774_1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8b05de0774_1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940add3c0_2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940add3c0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Collaboration started in mainframe in 1955 with SHARE. </a:t>
            </a:r>
            <a:r>
              <a:rPr lang="en-US"/>
              <a:t>You can trace the historical root of the open source movement back to SHARE in the 1950s, where mainframe operators got together to “share” source code ( though this sharing was more on physical media than how we would do today 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9940add3c0_2_82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b05de0774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8b05de0774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b05de0774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8b05de0774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b05de0774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8b05de0774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4e743d6899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4e743d6899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e6324d507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4e6324d50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4e6324d507_0_9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f50d7986b_1_16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5f50d7986b_1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9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93a147d1de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93a147d1de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Anyone may participate; the Open Mainframe Project will encourage companies to become sponsoring participants and support the mission of the Open Mainframe Project with resources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Corporate participation levels include Platinum, Platinum End-User, Silver, Academic and Associate Entity levels.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Technical Steering Committee will focus on overseeing the technical community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Approves new Open Mainframe Project projects, sets development process guidelines for the community, sets release guidelines, oversees technical collaboration with upstream projects, etc.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initial TSC will be bootstrapped with representatives from the Platinum and Platinum End-User level participants with the goal of adding projects with Maintainers to the TSC.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Anyone can contribute, become a project committer or maintainer and thereby serve on the TSC based on the success and quality of their contributions as recognized by peers.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Governing Board will oversee business decision making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Composed of Platinum-level participant appointees, elected Silver representatives, elected Academic Institution representatives, and the TSC Chair.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Governing Board will address the business needs associated with budgeting, planning for any large meetings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 a Summit), marketing (if any), whether to run a “summer of code” internship, etc.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3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</a:t>
            </a:r>
            <a:r>
              <a:rPr lang="en-US"/>
              <a:t>modern mainframe has been designed along four guiding principles of security, availability, performance and scalability, that has carried on from the System/360 in the mid 1960’s through to the current z15 of today. If an organization needs  </a:t>
            </a:r>
            <a:r>
              <a:rPr lang="en-US"/>
              <a:t>security, availability, performance and scalability turned up to an 11, this is the only platform that can do that. And it is a great platform for Linux and Open source.</a:t>
            </a:r>
            <a:endParaRPr/>
          </a:p>
        </p:txBody>
      </p:sp>
      <p:sp>
        <p:nvSpPr>
          <p:cNvPr id="186" name="Google Shape;18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2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4" name="Google Shape;524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35" name="Google Shape;53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88c677222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88c677222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8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68" name="Google Shape;568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940add3c0_2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940add3c0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Linux came to the platform in late 1999, and Linux </a:t>
            </a:r>
            <a:r>
              <a:rPr lang="en-US"/>
              <a:t>distribution</a:t>
            </a:r>
            <a:r>
              <a:rPr lang="en-US"/>
              <a:t> vendor SUSE led the way in provide commerical support for the platform. Linux and open source grew </a:t>
            </a:r>
            <a:r>
              <a:rPr lang="en-US"/>
              <a:t>significantly</a:t>
            </a:r>
            <a:r>
              <a:rPr lang="en-US"/>
              <a:t> in the decade that followed.</a:t>
            </a:r>
            <a:endParaRPr/>
          </a:p>
        </p:txBody>
      </p:sp>
      <p:sp>
        <p:nvSpPr>
          <p:cNvPr id="194" name="Google Shape;194;g9940add3c0_2_9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940add3c0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9940add3c0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940add3c0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source is the sandwich the drives commercial applications, driving both the base infrastructure as well as the common needs of an application.</a:t>
            </a:r>
            <a:endParaRPr/>
          </a:p>
        </p:txBody>
      </p:sp>
      <p:sp>
        <p:nvSpPr>
          <p:cNvPr id="212" name="Google Shape;212;g9940add3c0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40add3c0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9940add3c0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940add3c0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9940add3c0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940add3c0_7_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9940add3c0_7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3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type="ctrTitle"/>
          </p:nvPr>
        </p:nvSpPr>
        <p:spPr>
          <a:xfrm>
            <a:off x="4553842" y="1643174"/>
            <a:ext cx="4185557" cy="1316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571983" y="3005359"/>
            <a:ext cx="4185557" cy="605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551544"/>
            <a:ext cx="9144000" cy="439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/>
          <p:nvPr>
            <p:ph type="title"/>
          </p:nvPr>
        </p:nvSpPr>
        <p:spPr>
          <a:xfrm>
            <a:off x="296898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355601" y="885371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064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C4597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4597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4597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4597"/>
              </a:buClr>
              <a:buSzPts val="14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C4597"/>
              </a:buClr>
              <a:buSzPts val="14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0637" y="4283539"/>
            <a:ext cx="1154784" cy="62216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/>
          <p:cNvSpPr txBox="1"/>
          <p:nvPr/>
        </p:nvSpPr>
        <p:spPr>
          <a:xfrm>
            <a:off x="8365090" y="4903104"/>
            <a:ext cx="7827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C4C7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EC4C7F"/>
                </a:solidFill>
                <a:latin typeface="Arial"/>
                <a:ea typeface="Arial"/>
                <a:cs typeface="Arial"/>
                <a:sym typeface="Arial"/>
              </a:rPr>
              <a:t> #ossna</a:t>
            </a:r>
            <a:endParaRPr b="1" i="0" sz="1000" u="none" cap="none" strike="noStrike">
              <a:solidFill>
                <a:srgbClr val="EC4C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">
  <p:cSld name="Title +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328721" y="172040"/>
            <a:ext cx="6526703" cy="868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1691B"/>
              </a:buClr>
              <a:buSzPts val="2100"/>
              <a:buFont typeface="Arial"/>
              <a:buNone/>
              <a:defRPr b="1" i="0" sz="2100">
                <a:solidFill>
                  <a:srgbClr val="E1691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23950" y="1165631"/>
            <a:ext cx="8519994" cy="367531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100"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1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414085" y="4878185"/>
            <a:ext cx="6667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sz="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451951" y="1447799"/>
            <a:ext cx="8245009" cy="3146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2A7DE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2A7DE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2A7DE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2A7DE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2A7DE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>
            <p:ph type="ctrTitle"/>
          </p:nvPr>
        </p:nvSpPr>
        <p:spPr>
          <a:xfrm>
            <a:off x="4553842" y="1643174"/>
            <a:ext cx="4185557" cy="1316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" name="Google Shape;99;p16"/>
          <p:cNvSpPr txBox="1"/>
          <p:nvPr>
            <p:ph idx="1" type="subTitle"/>
          </p:nvPr>
        </p:nvSpPr>
        <p:spPr>
          <a:xfrm>
            <a:off x="4571983" y="3005359"/>
            <a:ext cx="4185557" cy="605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00" name="Google Shape;1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7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04" name="Google Shape;104;p17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2" cy="43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penMainframe_Logo_Pantone.png" id="107" name="Google Shape;10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/>
          <p:nvPr/>
        </p:nvSpPr>
        <p:spPr>
          <a:xfrm>
            <a:off x="0" y="5112912"/>
            <a:ext cx="9144000" cy="50585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type="ctrTitle"/>
          </p:nvPr>
        </p:nvSpPr>
        <p:spPr>
          <a:xfrm>
            <a:off x="4553842" y="1643174"/>
            <a:ext cx="4185557" cy="1316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18"/>
          <p:cNvSpPr txBox="1"/>
          <p:nvPr>
            <p:ph idx="1" type="subTitle"/>
          </p:nvPr>
        </p:nvSpPr>
        <p:spPr>
          <a:xfrm>
            <a:off x="4571983" y="3005359"/>
            <a:ext cx="4185557" cy="605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/>
          <p:nvPr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333993" y="159442"/>
            <a:ext cx="7893793" cy="44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3" cy="43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7500" y="943429"/>
            <a:ext cx="8369300" cy="7003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penMainframe_Logo_Pantone.png" id="120" name="Google Shape;120;p19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4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/>
          <p:nvPr/>
        </p:nvSpPr>
        <p:spPr>
          <a:xfrm>
            <a:off x="0" y="5112913"/>
            <a:ext cx="9144000" cy="50586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9"/>
          <p:cNvSpPr/>
          <p:nvPr>
            <p:ph idx="2" type="pic"/>
          </p:nvPr>
        </p:nvSpPr>
        <p:spPr>
          <a:xfrm>
            <a:off x="645366" y="2053362"/>
            <a:ext cx="1982787" cy="19843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9"/>
          <p:cNvSpPr/>
          <p:nvPr>
            <p:ph idx="3" type="pic"/>
          </p:nvPr>
        </p:nvSpPr>
        <p:spPr>
          <a:xfrm>
            <a:off x="3580606" y="2056430"/>
            <a:ext cx="1982787" cy="19843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9"/>
          <p:cNvSpPr/>
          <p:nvPr>
            <p:ph idx="4" type="pic"/>
          </p:nvPr>
        </p:nvSpPr>
        <p:spPr>
          <a:xfrm>
            <a:off x="6515847" y="2052907"/>
            <a:ext cx="1982787" cy="19843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468630" y="273845"/>
            <a:ext cx="8046720" cy="7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468630" y="1001316"/>
            <a:ext cx="395097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128" name="Google Shape;128;p20"/>
          <p:cNvCxnSpPr/>
          <p:nvPr/>
        </p:nvCxnSpPr>
        <p:spPr>
          <a:xfrm>
            <a:off x="308610" y="273845"/>
            <a:ext cx="0" cy="4581524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9" name="Google Shape;12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1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7696200" y="4937760"/>
            <a:ext cx="1165396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455536" y="4937760"/>
            <a:ext cx="2526508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868254" y="4937760"/>
            <a:ext cx="275746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468630" y="273845"/>
            <a:ext cx="8200415" cy="7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468630" y="1001316"/>
            <a:ext cx="8200415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136" name="Google Shape;136;p21"/>
          <p:cNvCxnSpPr/>
          <p:nvPr/>
        </p:nvCxnSpPr>
        <p:spPr>
          <a:xfrm>
            <a:off x="308610" y="273845"/>
            <a:ext cx="0" cy="4581524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7" name="Google Shape;13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1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 txBox="1"/>
          <p:nvPr>
            <p:ph idx="10" type="dt"/>
          </p:nvPr>
        </p:nvSpPr>
        <p:spPr>
          <a:xfrm>
            <a:off x="7518400" y="4937760"/>
            <a:ext cx="134319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39" name="Google Shape;139;p21"/>
          <p:cNvSpPr txBox="1"/>
          <p:nvPr>
            <p:ph idx="11" type="ftr"/>
          </p:nvPr>
        </p:nvSpPr>
        <p:spPr>
          <a:xfrm>
            <a:off x="455536" y="4937760"/>
            <a:ext cx="2526508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868254" y="4937760"/>
            <a:ext cx="275746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2" cy="43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penMainframe_Logo_Pantone.png"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0" y="5112912"/>
            <a:ext cx="9144000" cy="50585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468630" y="273845"/>
            <a:ext cx="8200415" cy="7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143" name="Google Shape;143;p22"/>
          <p:cNvCxnSpPr/>
          <p:nvPr/>
        </p:nvCxnSpPr>
        <p:spPr>
          <a:xfrm>
            <a:off x="308610" y="273845"/>
            <a:ext cx="0" cy="4581524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4" name="Google Shape;14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1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>
            <p:ph idx="10" type="dt"/>
          </p:nvPr>
        </p:nvSpPr>
        <p:spPr>
          <a:xfrm>
            <a:off x="7628467" y="4937760"/>
            <a:ext cx="123313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6" name="Google Shape;146;p22"/>
          <p:cNvSpPr txBox="1"/>
          <p:nvPr>
            <p:ph idx="11" type="ftr"/>
          </p:nvPr>
        </p:nvSpPr>
        <p:spPr>
          <a:xfrm>
            <a:off x="455536" y="4937760"/>
            <a:ext cx="2526508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8868254" y="4937760"/>
            <a:ext cx="275746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457200" y="1835944"/>
            <a:ext cx="82296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1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>
            <p:ph idx="10" type="dt"/>
          </p:nvPr>
        </p:nvSpPr>
        <p:spPr>
          <a:xfrm>
            <a:off x="7687733" y="4937760"/>
            <a:ext cx="1173863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2" name="Google Shape;152;p23"/>
          <p:cNvSpPr txBox="1"/>
          <p:nvPr>
            <p:ph idx="11" type="ftr"/>
          </p:nvPr>
        </p:nvSpPr>
        <p:spPr>
          <a:xfrm>
            <a:off x="455536" y="4937760"/>
            <a:ext cx="2526508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868254" y="4937760"/>
            <a:ext cx="275746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24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Center Title Dark Background">
  <p:cSld name="Text Center Title Dark Background">
    <p:bg>
      <p:bgPr>
        <a:solidFill>
          <a:srgbClr val="00183C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36513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>
            <p:ph idx="10" type="dt"/>
          </p:nvPr>
        </p:nvSpPr>
        <p:spPr>
          <a:xfrm>
            <a:off x="8242917" y="4937760"/>
            <a:ext cx="618679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11" type="ftr"/>
          </p:nvPr>
        </p:nvSpPr>
        <p:spPr>
          <a:xfrm>
            <a:off x="455536" y="4937760"/>
            <a:ext cx="2526508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8868254" y="4937760"/>
            <a:ext cx="275746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26"/>
          <p:cNvSpPr txBox="1"/>
          <p:nvPr>
            <p:ph type="title"/>
          </p:nvPr>
        </p:nvSpPr>
        <p:spPr>
          <a:xfrm>
            <a:off x="628650" y="6929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b="0" i="0" sz="18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628650" y="1709976"/>
            <a:ext cx="7886700" cy="2328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23850" lvl="1" marL="914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04800" lvl="3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200"/>
              <a:buFont typeface="Helvetica Neue"/>
              <a:buChar char="›"/>
              <a:defRPr b="0" i="0" sz="1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98450" lvl="4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Helvetica Neue"/>
              <a:buChar char="›"/>
              <a:defRPr b="0" i="0" sz="11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ctrTitle"/>
          </p:nvPr>
        </p:nvSpPr>
        <p:spPr>
          <a:xfrm>
            <a:off x="4553842" y="1643174"/>
            <a:ext cx="4185557" cy="1316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9" name="Google Shape;29;p4"/>
          <p:cNvSpPr txBox="1"/>
          <p:nvPr>
            <p:ph idx="1" type="subTitle"/>
          </p:nvPr>
        </p:nvSpPr>
        <p:spPr>
          <a:xfrm>
            <a:off x="4571983" y="3005359"/>
            <a:ext cx="4185557" cy="605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772583"/>
            <a:ext cx="9144000" cy="4370916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333993" y="159442"/>
            <a:ext cx="7893793" cy="4471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3" cy="436456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idx="1" type="body"/>
          </p:nvPr>
        </p:nvSpPr>
        <p:spPr>
          <a:xfrm>
            <a:off x="317500" y="943429"/>
            <a:ext cx="8369300" cy="7003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OpenMainframe_Logo_Pantone.png" id="37" name="Google Shape;37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4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/>
          <p:nvPr/>
        </p:nvSpPr>
        <p:spPr>
          <a:xfrm>
            <a:off x="0" y="5112913"/>
            <a:ext cx="9144000" cy="50586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5"/>
          <p:cNvSpPr/>
          <p:nvPr>
            <p:ph idx="2" type="pic"/>
          </p:nvPr>
        </p:nvSpPr>
        <p:spPr>
          <a:xfrm>
            <a:off x="645366" y="2053362"/>
            <a:ext cx="1982787" cy="19843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5"/>
          <p:cNvSpPr/>
          <p:nvPr>
            <p:ph idx="3" type="pic"/>
          </p:nvPr>
        </p:nvSpPr>
        <p:spPr>
          <a:xfrm>
            <a:off x="3580606" y="2056430"/>
            <a:ext cx="1982787" cy="19843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/>
          <p:nvPr>
            <p:ph idx="4" type="pic"/>
          </p:nvPr>
        </p:nvSpPr>
        <p:spPr>
          <a:xfrm>
            <a:off x="6515847" y="2052907"/>
            <a:ext cx="1982787" cy="1984375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468630" y="273845"/>
            <a:ext cx="8046720" cy="7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468630" y="1001316"/>
            <a:ext cx="395097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5" name="Google Shape;45;p6"/>
          <p:cNvCxnSpPr/>
          <p:nvPr/>
        </p:nvCxnSpPr>
        <p:spPr>
          <a:xfrm>
            <a:off x="308610" y="273845"/>
            <a:ext cx="0" cy="4581524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6" name="Google Shape;4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1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/>
          <p:nvPr>
            <p:ph idx="10" type="dt"/>
          </p:nvPr>
        </p:nvSpPr>
        <p:spPr>
          <a:xfrm>
            <a:off x="7696200" y="4937760"/>
            <a:ext cx="1165396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455536" y="4937760"/>
            <a:ext cx="2526508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868254" y="4937760"/>
            <a:ext cx="275746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468630" y="273845"/>
            <a:ext cx="8200415" cy="7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" type="body"/>
          </p:nvPr>
        </p:nvSpPr>
        <p:spPr>
          <a:xfrm>
            <a:off x="468630" y="1001316"/>
            <a:ext cx="8200415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53" name="Google Shape;53;p7"/>
          <p:cNvCxnSpPr/>
          <p:nvPr/>
        </p:nvCxnSpPr>
        <p:spPr>
          <a:xfrm>
            <a:off x="308610" y="273845"/>
            <a:ext cx="0" cy="4581524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1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idx="10" type="dt"/>
          </p:nvPr>
        </p:nvSpPr>
        <p:spPr>
          <a:xfrm>
            <a:off x="7518400" y="4937760"/>
            <a:ext cx="1343197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455536" y="4937760"/>
            <a:ext cx="2526508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868254" y="4937760"/>
            <a:ext cx="275746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468630" y="273845"/>
            <a:ext cx="8200415" cy="7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60" name="Google Shape;60;p8"/>
          <p:cNvCxnSpPr/>
          <p:nvPr/>
        </p:nvCxnSpPr>
        <p:spPr>
          <a:xfrm>
            <a:off x="308610" y="273845"/>
            <a:ext cx="0" cy="4581524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1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/>
          <p:nvPr>
            <p:ph idx="10" type="dt"/>
          </p:nvPr>
        </p:nvSpPr>
        <p:spPr>
          <a:xfrm>
            <a:off x="7628467" y="4937760"/>
            <a:ext cx="1233130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455536" y="4937760"/>
            <a:ext cx="2526508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868254" y="4937760"/>
            <a:ext cx="275746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title"/>
          </p:nvPr>
        </p:nvSpPr>
        <p:spPr>
          <a:xfrm>
            <a:off x="457200" y="1835944"/>
            <a:ext cx="82296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1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0" type="dt"/>
          </p:nvPr>
        </p:nvSpPr>
        <p:spPr>
          <a:xfrm>
            <a:off x="7687733" y="4937760"/>
            <a:ext cx="1173863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9" name="Google Shape;69;p9"/>
          <p:cNvSpPr txBox="1"/>
          <p:nvPr>
            <p:ph idx="11" type="ftr"/>
          </p:nvPr>
        </p:nvSpPr>
        <p:spPr>
          <a:xfrm>
            <a:off x="455536" y="4937760"/>
            <a:ext cx="2526508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868254" y="4937760"/>
            <a:ext cx="275746" cy="20574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33992" y="148858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333992" y="148858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5.png"/><Relationship Id="rId10" Type="http://schemas.openxmlformats.org/officeDocument/2006/relationships/image" Target="../media/image58.png"/><Relationship Id="rId13" Type="http://schemas.openxmlformats.org/officeDocument/2006/relationships/image" Target="../media/image40.png"/><Relationship Id="rId1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9" Type="http://schemas.openxmlformats.org/officeDocument/2006/relationships/image" Target="../media/image37.png"/><Relationship Id="rId15" Type="http://schemas.openxmlformats.org/officeDocument/2006/relationships/image" Target="../media/image38.png"/><Relationship Id="rId14" Type="http://schemas.openxmlformats.org/officeDocument/2006/relationships/image" Target="../media/image41.png"/><Relationship Id="rId17" Type="http://schemas.openxmlformats.org/officeDocument/2006/relationships/image" Target="../media/image42.png"/><Relationship Id="rId16" Type="http://schemas.openxmlformats.org/officeDocument/2006/relationships/image" Target="../media/image47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Relationship Id="rId18" Type="http://schemas.openxmlformats.org/officeDocument/2006/relationships/image" Target="../media/image49.png"/><Relationship Id="rId7" Type="http://schemas.openxmlformats.org/officeDocument/2006/relationships/image" Target="../media/image61.png"/><Relationship Id="rId8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50.png"/><Relationship Id="rId13" Type="http://schemas.openxmlformats.org/officeDocument/2006/relationships/image" Target="../media/image68.png"/><Relationship Id="rId12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openmainframeproject.org/projects" TargetMode="External"/><Relationship Id="rId4" Type="http://schemas.openxmlformats.org/officeDocument/2006/relationships/image" Target="../media/image45.png"/><Relationship Id="rId9" Type="http://schemas.openxmlformats.org/officeDocument/2006/relationships/image" Target="../media/image44.png"/><Relationship Id="rId15" Type="http://schemas.openxmlformats.org/officeDocument/2006/relationships/image" Target="../media/image54.png"/><Relationship Id="rId14" Type="http://schemas.openxmlformats.org/officeDocument/2006/relationships/image" Target="../media/image67.png"/><Relationship Id="rId17" Type="http://schemas.openxmlformats.org/officeDocument/2006/relationships/image" Target="../media/image56.png"/><Relationship Id="rId16" Type="http://schemas.openxmlformats.org/officeDocument/2006/relationships/image" Target="../media/image57.png"/><Relationship Id="rId5" Type="http://schemas.openxmlformats.org/officeDocument/2006/relationships/image" Target="../media/image51.png"/><Relationship Id="rId19" Type="http://schemas.openxmlformats.org/officeDocument/2006/relationships/image" Target="../media/image62.png"/><Relationship Id="rId6" Type="http://schemas.openxmlformats.org/officeDocument/2006/relationships/image" Target="../media/image73.png"/><Relationship Id="rId18" Type="http://schemas.openxmlformats.org/officeDocument/2006/relationships/image" Target="../media/image55.png"/><Relationship Id="rId7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jpg"/><Relationship Id="rId4" Type="http://schemas.openxmlformats.org/officeDocument/2006/relationships/image" Target="../media/image35.jpg"/><Relationship Id="rId5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openmainframeproject.org/projects/lifecycle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4.jpg"/><Relationship Id="rId4" Type="http://schemas.openxmlformats.org/officeDocument/2006/relationships/image" Target="../media/image69.jpg"/><Relationship Id="rId5" Type="http://schemas.openxmlformats.org/officeDocument/2006/relationships/image" Target="../media/image71.jpg"/><Relationship Id="rId6" Type="http://schemas.openxmlformats.org/officeDocument/2006/relationships/image" Target="../media/image70.jpg"/><Relationship Id="rId7" Type="http://schemas.openxmlformats.org/officeDocument/2006/relationships/image" Target="../media/image7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openmainframeproject.org/news/podcast" TargetMode="External"/><Relationship Id="rId4" Type="http://schemas.openxmlformats.org/officeDocument/2006/relationships/image" Target="../media/image72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8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community.openmainframeproject.org/" TargetMode="External"/><Relationship Id="rId4" Type="http://schemas.openxmlformats.org/officeDocument/2006/relationships/hyperlink" Target="https://events.linuxfoundation.org/open-mainframe-summit" TargetMode="External"/><Relationship Id="rId5" Type="http://schemas.openxmlformats.org/officeDocument/2006/relationships/hyperlink" Target="https://slack.openmainframeproject.org/" TargetMode="External"/><Relationship Id="rId6" Type="http://schemas.openxmlformats.org/officeDocument/2006/relationships/image" Target="../media/image74.png"/><Relationship Id="rId7" Type="http://schemas.openxmlformats.org/officeDocument/2006/relationships/image" Target="../media/image79.png"/><Relationship Id="rId8" Type="http://schemas.openxmlformats.org/officeDocument/2006/relationships/image" Target="../media/image8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2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8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IBM_z15_(microprocessor)" TargetMode="External"/><Relationship Id="rId4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0.jpg"/><Relationship Id="rId4" Type="http://schemas.openxmlformats.org/officeDocument/2006/relationships/hyperlink" Target="http://www.openmainframeproject.org/" TargetMode="External"/><Relationship Id="rId9" Type="http://schemas.openxmlformats.org/officeDocument/2006/relationships/hyperlink" Target="https://joinnow.openmainframeproject.org" TargetMode="External"/><Relationship Id="rId5" Type="http://schemas.openxmlformats.org/officeDocument/2006/relationships/hyperlink" Target="https://www.openmainframeproject.org/projects" TargetMode="External"/><Relationship Id="rId6" Type="http://schemas.openxmlformats.org/officeDocument/2006/relationships/hyperlink" Target="https://www.openmainframeproject.org/about/join" TargetMode="External"/><Relationship Id="rId7" Type="http://schemas.openxmlformats.org/officeDocument/2006/relationships/hyperlink" Target="mailto:membership@openmainframeproject.com" TargetMode="External"/><Relationship Id="rId8" Type="http://schemas.openxmlformats.org/officeDocument/2006/relationships/hyperlink" Target="mailto:membership@openmainframeproject.com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events.linuxfoundation.org/lf-member-summit/" TargetMode="External"/><Relationship Id="rId4" Type="http://schemas.openxmlformats.org/officeDocument/2006/relationships/hyperlink" Target="https://events19.linuxfoundation.org/events/linux-foundation-member-legal-summit-2019/" TargetMode="External"/><Relationship Id="rId5" Type="http://schemas.openxmlformats.org/officeDocument/2006/relationships/hyperlink" Target="https://events.linuxfoundation.org/" TargetMode="External"/><Relationship Id="rId6" Type="http://schemas.openxmlformats.org/officeDocument/2006/relationships/hyperlink" Target="https://events.linuxfoundation.org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openmainframeproject.org/about/join" TargetMode="External"/><Relationship Id="rId4" Type="http://schemas.openxmlformats.org/officeDocument/2006/relationships/hyperlink" Target="mailto:membership@openmainframeproject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ctrTitle"/>
          </p:nvPr>
        </p:nvSpPr>
        <p:spPr>
          <a:xfrm>
            <a:off x="4553842" y="1643174"/>
            <a:ext cx="4185557" cy="2362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/>
              <a:t>Creating a sustainable open source ecosystem for mainframe through the Open Mainframe Project</a:t>
            </a:r>
            <a:endParaRPr b="0" i="0" sz="32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4571983" y="4114800"/>
            <a:ext cx="4185557" cy="806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John Mertic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/>
              <a:t>Director, Open Mainframe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36"/>
          <p:cNvCxnSpPr/>
          <p:nvPr/>
        </p:nvCxnSpPr>
        <p:spPr>
          <a:xfrm>
            <a:off x="4731437" y="1651095"/>
            <a:ext cx="1652625" cy="0"/>
          </a:xfrm>
          <a:prstGeom prst="straightConnector1">
            <a:avLst/>
          </a:prstGeom>
          <a:noFill/>
          <a:ln cap="flat" cmpd="sng" w="9525">
            <a:solidFill>
              <a:srgbClr val="BDBD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7" name="Google Shape;267;p36"/>
          <p:cNvSpPr/>
          <p:nvPr/>
        </p:nvSpPr>
        <p:spPr>
          <a:xfrm>
            <a:off x="6215445" y="1550684"/>
            <a:ext cx="198675" cy="198225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6"/>
          <p:cNvSpPr txBox="1"/>
          <p:nvPr/>
        </p:nvSpPr>
        <p:spPr>
          <a:xfrm>
            <a:off x="6190990" y="1492669"/>
            <a:ext cx="247500" cy="312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6424624" y="1275477"/>
            <a:ext cx="2127150" cy="74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"/>
                <a:ea typeface="Roboto"/>
                <a:cs typeface="Roboto"/>
                <a:sym typeface="Roboto"/>
              </a:rPr>
              <a:t>Glass ceiling for project investment and adoption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Roboto"/>
                <a:ea typeface="Roboto"/>
                <a:cs typeface="Roboto"/>
                <a:sym typeface="Roboto"/>
              </a:rPr>
              <a:t>in the absence of a fair governance  and safe haven for the project’s assets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0" name="Google Shape;270;p36"/>
          <p:cNvCxnSpPr/>
          <p:nvPr/>
        </p:nvCxnSpPr>
        <p:spPr>
          <a:xfrm>
            <a:off x="5265248" y="2581903"/>
            <a:ext cx="1118925" cy="0"/>
          </a:xfrm>
          <a:prstGeom prst="straightConnector1">
            <a:avLst/>
          </a:prstGeom>
          <a:noFill/>
          <a:ln cap="flat" cmpd="sng" w="9525">
            <a:solidFill>
              <a:srgbClr val="BDBD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1" name="Google Shape;271;p36"/>
          <p:cNvSpPr/>
          <p:nvPr/>
        </p:nvSpPr>
        <p:spPr>
          <a:xfrm>
            <a:off x="6215445" y="2475718"/>
            <a:ext cx="198675" cy="198225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6"/>
          <p:cNvSpPr txBox="1"/>
          <p:nvPr/>
        </p:nvSpPr>
        <p:spPr>
          <a:xfrm>
            <a:off x="6190984" y="2416828"/>
            <a:ext cx="247500" cy="312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73" name="Google Shape;273;p36"/>
          <p:cNvSpPr txBox="1"/>
          <p:nvPr/>
        </p:nvSpPr>
        <p:spPr>
          <a:xfrm>
            <a:off x="6424624" y="2208262"/>
            <a:ext cx="2127150" cy="74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"/>
                <a:ea typeface="Roboto"/>
                <a:cs typeface="Roboto"/>
                <a:sym typeface="Roboto"/>
              </a:rPr>
              <a:t>Developed for a specific product needs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Roboto"/>
                <a:ea typeface="Roboto"/>
                <a:cs typeface="Roboto"/>
                <a:sym typeface="Roboto"/>
              </a:rPr>
              <a:t>The open source spinoff is a result of wanting to build an ecosystem and collaborate on building a platform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4" name="Google Shape;274;p36"/>
          <p:cNvCxnSpPr/>
          <p:nvPr/>
        </p:nvCxnSpPr>
        <p:spPr>
          <a:xfrm>
            <a:off x="5774936" y="3653657"/>
            <a:ext cx="609300" cy="0"/>
          </a:xfrm>
          <a:prstGeom prst="straightConnector1">
            <a:avLst/>
          </a:prstGeom>
          <a:noFill/>
          <a:ln cap="flat" cmpd="sng" w="9525">
            <a:solidFill>
              <a:srgbClr val="BDBD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36"/>
          <p:cNvSpPr/>
          <p:nvPr/>
        </p:nvSpPr>
        <p:spPr>
          <a:xfrm>
            <a:off x="6215446" y="3553243"/>
            <a:ext cx="198675" cy="198225"/>
          </a:xfrm>
          <a:prstGeom prst="ellipse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6"/>
          <p:cNvSpPr txBox="1"/>
          <p:nvPr/>
        </p:nvSpPr>
        <p:spPr>
          <a:xfrm>
            <a:off x="6192456" y="3495525"/>
            <a:ext cx="247500" cy="312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77" name="Google Shape;277;p36"/>
          <p:cNvSpPr txBox="1"/>
          <p:nvPr/>
        </p:nvSpPr>
        <p:spPr>
          <a:xfrm>
            <a:off x="6424632" y="3287681"/>
            <a:ext cx="2447550" cy="74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"/>
                <a:ea typeface="Roboto"/>
                <a:cs typeface="Roboto"/>
                <a:sym typeface="Roboto"/>
              </a:rPr>
              <a:t>Fragmentation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"/>
                <a:ea typeface="Roboto"/>
                <a:cs typeface="Roboto"/>
                <a:sym typeface="Roboto"/>
              </a:rPr>
              <a:t>Lack of integration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"/>
                <a:ea typeface="Roboto"/>
                <a:cs typeface="Roboto"/>
                <a:sym typeface="Roboto"/>
              </a:rPr>
              <a:t>Lack of cross pollination across projects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8" name="Google Shape;278;p36"/>
          <p:cNvCxnSpPr/>
          <p:nvPr/>
        </p:nvCxnSpPr>
        <p:spPr>
          <a:xfrm rot="10800000">
            <a:off x="2780820" y="2150249"/>
            <a:ext cx="1291500" cy="0"/>
          </a:xfrm>
          <a:prstGeom prst="straightConnector1">
            <a:avLst/>
          </a:prstGeom>
          <a:noFill/>
          <a:ln cap="flat" cmpd="sng" w="9525">
            <a:solidFill>
              <a:srgbClr val="BDBD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9" name="Google Shape;279;p36"/>
          <p:cNvSpPr/>
          <p:nvPr/>
        </p:nvSpPr>
        <p:spPr>
          <a:xfrm>
            <a:off x="2734379" y="2047988"/>
            <a:ext cx="198675" cy="198225"/>
          </a:xfrm>
          <a:prstGeom prst="ellipse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6"/>
          <p:cNvSpPr txBox="1"/>
          <p:nvPr/>
        </p:nvSpPr>
        <p:spPr>
          <a:xfrm>
            <a:off x="2709923" y="1990656"/>
            <a:ext cx="247500" cy="312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603682" y="1776601"/>
            <a:ext cx="2127150" cy="74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"/>
                <a:ea typeface="Roboto"/>
                <a:cs typeface="Roboto"/>
                <a:sym typeface="Roboto"/>
              </a:rPr>
              <a:t>Managing projects assets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Roboto"/>
                <a:ea typeface="Roboto"/>
                <a:cs typeface="Roboto"/>
                <a:sym typeface="Roboto"/>
              </a:rPr>
              <a:t>As project grows, it is unclear who should own legal and administrative tasks that are essential to the health of the project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2" name="Google Shape;282;p36"/>
          <p:cNvCxnSpPr/>
          <p:nvPr/>
        </p:nvCxnSpPr>
        <p:spPr>
          <a:xfrm rot="10800000">
            <a:off x="2775476" y="3067788"/>
            <a:ext cx="849825" cy="0"/>
          </a:xfrm>
          <a:prstGeom prst="straightConnector1">
            <a:avLst/>
          </a:prstGeom>
          <a:noFill/>
          <a:ln cap="flat" cmpd="sng" w="9525">
            <a:solidFill>
              <a:srgbClr val="BDBD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3" name="Google Shape;283;p36"/>
          <p:cNvSpPr/>
          <p:nvPr/>
        </p:nvSpPr>
        <p:spPr>
          <a:xfrm>
            <a:off x="2734379" y="2967377"/>
            <a:ext cx="198675" cy="198225"/>
          </a:xfrm>
          <a:prstGeom prst="ellipse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6"/>
          <p:cNvSpPr txBox="1"/>
          <p:nvPr/>
        </p:nvSpPr>
        <p:spPr>
          <a:xfrm>
            <a:off x="2709913" y="2910043"/>
            <a:ext cx="247500" cy="312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283275" y="2694150"/>
            <a:ext cx="2447550" cy="74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Roboto"/>
                <a:ea typeface="Roboto"/>
                <a:cs typeface="Roboto"/>
                <a:sym typeface="Roboto"/>
              </a:rPr>
              <a:t>Governance challenges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Roboto"/>
                <a:ea typeface="Roboto"/>
                <a:cs typeface="Roboto"/>
                <a:sym typeface="Roboto"/>
              </a:rPr>
              <a:t>No formal governance, 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Roboto"/>
                <a:ea typeface="Roboto"/>
                <a:cs typeface="Roboto"/>
                <a:sym typeface="Roboto"/>
              </a:rPr>
              <a:t>governance favors the creators of the project,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Roboto"/>
                <a:ea typeface="Roboto"/>
                <a:cs typeface="Roboto"/>
                <a:sym typeface="Roboto"/>
              </a:rPr>
              <a:t>project backer dominating dev and governance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6" name="Google Shape;286;p36"/>
          <p:cNvGrpSpPr/>
          <p:nvPr/>
        </p:nvGrpSpPr>
        <p:grpSpPr>
          <a:xfrm>
            <a:off x="2817492" y="1400352"/>
            <a:ext cx="3509239" cy="3257208"/>
            <a:chOff x="3318063" y="1368287"/>
            <a:chExt cx="2408000" cy="2993482"/>
          </a:xfrm>
        </p:grpSpPr>
        <p:sp>
          <p:nvSpPr>
            <p:cNvPr id="287" name="Google Shape;287;p36"/>
            <p:cNvSpPr/>
            <p:nvPr/>
          </p:nvSpPr>
          <p:spPr>
            <a:xfrm>
              <a:off x="3595785" y="2775241"/>
              <a:ext cx="1853168" cy="91915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88" name="Google Shape;288;p36"/>
            <p:cNvSpPr/>
            <p:nvPr/>
          </p:nvSpPr>
          <p:spPr>
            <a:xfrm>
              <a:off x="3318063" y="3194383"/>
              <a:ext cx="1203867" cy="1167385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</p:sp>
        <p:sp>
          <p:nvSpPr>
            <p:cNvPr id="289" name="Google Shape;289;p36"/>
            <p:cNvSpPr/>
            <p:nvPr/>
          </p:nvSpPr>
          <p:spPr>
            <a:xfrm flipH="1">
              <a:off x="4522196" y="3194383"/>
              <a:ext cx="1203867" cy="1167385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</p:sp>
        <p:sp>
          <p:nvSpPr>
            <p:cNvPr id="290" name="Google Shape;290;p36"/>
            <p:cNvSpPr/>
            <p:nvPr/>
          </p:nvSpPr>
          <p:spPr>
            <a:xfrm>
              <a:off x="3844034" y="2401368"/>
              <a:ext cx="1356545" cy="672851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91" name="Google Shape;291;p36"/>
            <p:cNvSpPr/>
            <p:nvPr/>
          </p:nvSpPr>
          <p:spPr>
            <a:xfrm>
              <a:off x="3930892" y="2272397"/>
              <a:ext cx="1175304" cy="581421"/>
            </a:xfrm>
            <a:custGeom>
              <a:rect b="b" l="l" r="r" t="t"/>
              <a:pathLst>
                <a:path extrusionOk="0" h="16300" w="49248">
                  <a:moveTo>
                    <a:pt x="0" y="7554"/>
                  </a:moveTo>
                  <a:lnTo>
                    <a:pt x="24649" y="16300"/>
                  </a:lnTo>
                  <a:lnTo>
                    <a:pt x="49248" y="7604"/>
                  </a:lnTo>
                  <a:lnTo>
                    <a:pt x="2459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92" name="Google Shape;292;p36"/>
            <p:cNvSpPr/>
            <p:nvPr/>
          </p:nvSpPr>
          <p:spPr>
            <a:xfrm>
              <a:off x="4052837" y="2081437"/>
              <a:ext cx="931314" cy="460727"/>
            </a:xfrm>
            <a:custGeom>
              <a:rect b="b" l="l" r="r" t="t"/>
              <a:pathLst>
                <a:path extrusionOk="0" h="12970" w="39012">
                  <a:moveTo>
                    <a:pt x="0" y="5914"/>
                  </a:moveTo>
                  <a:lnTo>
                    <a:pt x="19531" y="12970"/>
                  </a:lnTo>
                  <a:lnTo>
                    <a:pt x="39012" y="5914"/>
                  </a:lnTo>
                  <a:lnTo>
                    <a:pt x="1958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93" name="Google Shape;293;p36"/>
            <p:cNvSpPr/>
            <p:nvPr/>
          </p:nvSpPr>
          <p:spPr>
            <a:xfrm>
              <a:off x="4233144" y="1787006"/>
              <a:ext cx="573183" cy="289305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94" name="Google Shape;294;p36"/>
            <p:cNvSpPr/>
            <p:nvPr/>
          </p:nvSpPr>
          <p:spPr>
            <a:xfrm>
              <a:off x="3640743" y="2708179"/>
              <a:ext cx="881371" cy="854431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</p:sp>
        <p:sp>
          <p:nvSpPr>
            <p:cNvPr id="295" name="Google Shape;295;p36"/>
            <p:cNvSpPr/>
            <p:nvPr/>
          </p:nvSpPr>
          <p:spPr>
            <a:xfrm>
              <a:off x="3964720" y="2291507"/>
              <a:ext cx="555203" cy="453658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gradFill>
              <a:gsLst>
                <a:gs pos="0">
                  <a:srgbClr val="FFCA37"/>
                </a:gs>
                <a:gs pos="100000">
                  <a:srgbClr val="AD8107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96" name="Google Shape;296;p36"/>
            <p:cNvSpPr/>
            <p:nvPr/>
          </p:nvSpPr>
          <p:spPr>
            <a:xfrm flipH="1">
              <a:off x="4518736" y="2291507"/>
              <a:ext cx="555203" cy="453658"/>
            </a:xfrm>
            <a:custGeom>
              <a:rect b="b" l="l" r="r" t="t"/>
              <a:pathLst>
                <a:path extrusionOk="0" h="12771" w="23257">
                  <a:moveTo>
                    <a:pt x="3727" y="0"/>
                  </a:moveTo>
                  <a:lnTo>
                    <a:pt x="0" y="4522"/>
                  </a:lnTo>
                  <a:lnTo>
                    <a:pt x="23257" y="12771"/>
                  </a:lnTo>
                  <a:lnTo>
                    <a:pt x="23257" y="7056"/>
                  </a:lnTo>
                  <a:close/>
                </a:path>
              </a:pathLst>
            </a:custGeom>
            <a:solidFill>
              <a:srgbClr val="F4B400"/>
            </a:solidFill>
            <a:ln>
              <a:noFill/>
            </a:ln>
          </p:spPr>
        </p:sp>
        <p:sp>
          <p:nvSpPr>
            <p:cNvPr id="297" name="Google Shape;297;p36"/>
            <p:cNvSpPr/>
            <p:nvPr/>
          </p:nvSpPr>
          <p:spPr>
            <a:xfrm>
              <a:off x="4084537" y="1922553"/>
              <a:ext cx="435387" cy="501365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</p:sp>
        <p:sp>
          <p:nvSpPr>
            <p:cNvPr id="298" name="Google Shape;298;p36"/>
            <p:cNvSpPr/>
            <p:nvPr/>
          </p:nvSpPr>
          <p:spPr>
            <a:xfrm flipH="1">
              <a:off x="4518735" y="1922553"/>
              <a:ext cx="435387" cy="501365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</p:sp>
        <p:sp>
          <p:nvSpPr>
            <p:cNvPr id="299" name="Google Shape;299;p36"/>
            <p:cNvSpPr/>
            <p:nvPr/>
          </p:nvSpPr>
          <p:spPr>
            <a:xfrm>
              <a:off x="4266040" y="1368287"/>
              <a:ext cx="253884" cy="593119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</p:sp>
        <p:sp>
          <p:nvSpPr>
            <p:cNvPr id="300" name="Google Shape;300;p36"/>
            <p:cNvSpPr/>
            <p:nvPr/>
          </p:nvSpPr>
          <p:spPr>
            <a:xfrm flipH="1">
              <a:off x="4518734" y="1368287"/>
              <a:ext cx="253884" cy="593119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</p:sp>
        <p:sp>
          <p:nvSpPr>
            <p:cNvPr id="301" name="Google Shape;301;p36"/>
            <p:cNvSpPr/>
            <p:nvPr/>
          </p:nvSpPr>
          <p:spPr>
            <a:xfrm>
              <a:off x="3877348" y="2290728"/>
              <a:ext cx="642683" cy="657851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</p:sp>
        <p:sp>
          <p:nvSpPr>
            <p:cNvPr id="302" name="Google Shape;302;p36"/>
            <p:cNvSpPr/>
            <p:nvPr/>
          </p:nvSpPr>
          <p:spPr>
            <a:xfrm flipH="1">
              <a:off x="4518572" y="2291772"/>
              <a:ext cx="642683" cy="657851"/>
            </a:xfrm>
            <a:custGeom>
              <a:rect b="b" l="l" r="r" t="t"/>
              <a:pathLst>
                <a:path extrusionOk="0" h="46623" w="65016">
                  <a:moveTo>
                    <a:pt x="17858" y="0"/>
                  </a:moveTo>
                  <a:lnTo>
                    <a:pt x="0" y="22135"/>
                  </a:lnTo>
                  <a:lnTo>
                    <a:pt x="65016" y="46623"/>
                  </a:lnTo>
                  <a:lnTo>
                    <a:pt x="65016" y="17537"/>
                  </a:ln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</p:sp>
        <p:sp>
          <p:nvSpPr>
            <p:cNvPr id="303" name="Google Shape;303;p36"/>
            <p:cNvSpPr/>
            <p:nvPr/>
          </p:nvSpPr>
          <p:spPr>
            <a:xfrm flipH="1">
              <a:off x="4522009" y="2708179"/>
              <a:ext cx="881371" cy="854431"/>
            </a:xfrm>
            <a:custGeom>
              <a:rect b="b" l="l" r="r" t="t"/>
              <a:pathLst>
                <a:path extrusionOk="0" h="20822" w="31954">
                  <a:moveTo>
                    <a:pt x="7355" y="0"/>
                  </a:moveTo>
                  <a:lnTo>
                    <a:pt x="31954" y="8796"/>
                  </a:lnTo>
                  <a:lnTo>
                    <a:pt x="31954" y="20822"/>
                  </a:lnTo>
                  <a:lnTo>
                    <a:pt x="0" y="8895"/>
                  </a:ln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</p:sp>
      </p:grpSp>
      <p:sp>
        <p:nvSpPr>
          <p:cNvPr id="304" name="Google Shape;304;p3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Open Source on Mainframe - Ecosystem Challenges</a:t>
            </a:r>
            <a:endParaRPr sz="2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/>
          <p:nvPr>
            <p:ph type="title"/>
          </p:nvPr>
        </p:nvSpPr>
        <p:spPr>
          <a:xfrm>
            <a:off x="334000" y="159458"/>
            <a:ext cx="7893900" cy="9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I</a:t>
            </a:r>
            <a:r>
              <a:rPr lang="en-US" sz="2700"/>
              <a:t>nnovation accelerates under Open Mainframe Project</a:t>
            </a:r>
            <a:endParaRPr sz="2700"/>
          </a:p>
        </p:txBody>
      </p:sp>
      <p:grpSp>
        <p:nvGrpSpPr>
          <p:cNvPr id="311" name="Google Shape;311;p37"/>
          <p:cNvGrpSpPr/>
          <p:nvPr/>
        </p:nvGrpSpPr>
        <p:grpSpPr>
          <a:xfrm>
            <a:off x="333999" y="1092587"/>
            <a:ext cx="8770885" cy="4045092"/>
            <a:chOff x="334000" y="1889550"/>
            <a:chExt cx="7986600" cy="3505887"/>
          </a:xfrm>
        </p:grpSpPr>
        <p:sp>
          <p:nvSpPr>
            <p:cNvPr id="312" name="Google Shape;312;p37"/>
            <p:cNvSpPr/>
            <p:nvPr/>
          </p:nvSpPr>
          <p:spPr>
            <a:xfrm>
              <a:off x="334000" y="1889550"/>
              <a:ext cx="1768800" cy="1364400"/>
            </a:xfrm>
            <a:prstGeom prst="homePlate">
              <a:avLst>
                <a:gd fmla="val 50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/>
                <a:t>2015</a:t>
              </a:r>
              <a:endParaRPr b="1"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Open Mainframe Project launched</a:t>
              </a:r>
              <a:r>
                <a:rPr b="1" lang="en-US" sz="900">
                  <a:solidFill>
                    <a:srgbClr val="434343"/>
                  </a:solidFill>
                </a:rPr>
                <a:t> </a:t>
              </a:r>
              <a:r>
                <a:rPr lang="en-US" sz="900">
                  <a:solidFill>
                    <a:srgbClr val="434343"/>
                  </a:solidFill>
                </a:rPr>
                <a:t>at LinuxCon Seattle, along with LinuxONE and IBM contributions of seed code for ADE</a:t>
              </a:r>
              <a:endParaRPr sz="900">
                <a:solidFill>
                  <a:srgbClr val="434343"/>
                </a:solidFill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1378001" y="1889550"/>
              <a:ext cx="2454900" cy="1364400"/>
            </a:xfrm>
            <a:prstGeom prst="chevron">
              <a:avLst>
                <a:gd fmla="val 46881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</a:rPr>
                <a:t>2016</a:t>
              </a:r>
              <a:endParaRPr b="1" sz="9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First summer interns</a:t>
              </a:r>
              <a:r>
                <a:rPr b="1" lang="en-US" sz="900">
                  <a:solidFill>
                    <a:srgbClr val="434343"/>
                  </a:solidFill>
                </a:rPr>
                <a:t> </a:t>
              </a:r>
              <a:r>
                <a:rPr lang="en-US" sz="900">
                  <a:solidFill>
                    <a:srgbClr val="434343"/>
                  </a:solidFill>
                </a:rPr>
                <a:t>port Alpine Linux, contribute to open source tooling.</a:t>
              </a:r>
              <a:endParaRPr sz="900"/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2862808" y="1889550"/>
              <a:ext cx="2296500" cy="1364400"/>
            </a:xfrm>
            <a:prstGeom prst="chevron">
              <a:avLst>
                <a:gd fmla="val 46881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200">
                  <a:solidFill>
                    <a:schemeClr val="dk1"/>
                  </a:solidFill>
                </a:rPr>
                <a:t>2018</a:t>
              </a:r>
              <a:endParaRPr b="1" sz="9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Zowe launched </a:t>
              </a:r>
              <a:r>
                <a:rPr lang="en-US" sz="900">
                  <a:solidFill>
                    <a:srgbClr val="434343"/>
                  </a:solidFill>
                </a:rPr>
                <a:t>First ever open source project launched on z/OS</a:t>
              </a:r>
              <a:endParaRPr b="1" sz="1200">
                <a:solidFill>
                  <a:schemeClr val="dk1"/>
                </a:solidFill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4455082" y="1889550"/>
              <a:ext cx="2296500" cy="1364400"/>
            </a:xfrm>
            <a:prstGeom prst="chevron">
              <a:avLst>
                <a:gd fmla="val 46881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200">
                  <a:solidFill>
                    <a:schemeClr val="dk1"/>
                  </a:solidFill>
                </a:rPr>
                <a:t>2019</a:t>
              </a:r>
              <a:endParaRPr b="1" sz="9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Doubling of hosted projects </a:t>
              </a:r>
              <a:r>
                <a:rPr lang="en-US" sz="900">
                  <a:solidFill>
                    <a:srgbClr val="434343"/>
                  </a:solidFill>
                </a:rPr>
                <a:t>with launch of 5 new projects</a:t>
              </a:r>
              <a:endParaRPr sz="9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6024100" y="1889550"/>
              <a:ext cx="2296500" cy="1364400"/>
            </a:xfrm>
            <a:prstGeom prst="chevron">
              <a:avLst>
                <a:gd fmla="val 46881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200">
                  <a:solidFill>
                    <a:schemeClr val="dk1"/>
                  </a:solidFill>
                </a:rPr>
                <a:t>2020</a:t>
              </a:r>
              <a:endParaRPr b="1" sz="9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Growth and maturity of ecosystem</a:t>
              </a:r>
              <a:r>
                <a:rPr lang="en-US" sz="900">
                  <a:solidFill>
                    <a:srgbClr val="434343"/>
                  </a:solidFill>
                </a:rPr>
                <a:t> with new projects in COBOL,  Education, open source discovery, and more</a:t>
              </a:r>
              <a:endParaRPr sz="9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pic>
          <p:nvPicPr>
            <p:cNvPr id="317" name="Google Shape;31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0200" y="3267447"/>
              <a:ext cx="1282366" cy="383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60706" y="3323270"/>
              <a:ext cx="1573027" cy="272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82917" y="3651215"/>
              <a:ext cx="1282365" cy="488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31079" y="3634433"/>
              <a:ext cx="1022918" cy="252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037299" y="4182652"/>
              <a:ext cx="1010475" cy="293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47513" y="4476586"/>
              <a:ext cx="990049" cy="356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031075" y="3308175"/>
              <a:ext cx="1022924" cy="2808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3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031077" y="3931018"/>
              <a:ext cx="1022919" cy="2076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3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384919" y="3222050"/>
              <a:ext cx="1116456" cy="474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3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433991" y="3318224"/>
              <a:ext cx="1073576" cy="3023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3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452175" y="4399046"/>
              <a:ext cx="1116450" cy="2063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3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417456" y="5088716"/>
              <a:ext cx="1116450" cy="3067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37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6433977" y="4683987"/>
              <a:ext cx="1073591" cy="33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37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6433991" y="3695988"/>
              <a:ext cx="1073576" cy="281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37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6465540" y="4056179"/>
              <a:ext cx="1010475" cy="2694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" name="Google Shape;332;p3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411450" y="2820487"/>
            <a:ext cx="447850" cy="5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>
            <p:ph idx="1" type="body"/>
          </p:nvPr>
        </p:nvSpPr>
        <p:spPr>
          <a:xfrm>
            <a:off x="524535" y="207034"/>
            <a:ext cx="7696439" cy="46681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>
                <a:solidFill>
                  <a:schemeClr val="dk1"/>
                </a:solidFill>
              </a:rPr>
              <a:t>Mission of the Open Mainframe Project: </a:t>
            </a:r>
            <a:endParaRPr/>
          </a:p>
          <a:p>
            <a:pPr indent="0" lvl="0" marL="127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solidFill>
                  <a:srgbClr val="0070C0"/>
                </a:solidFill>
              </a:rPr>
              <a:t>Build community and adoption of Open Source on the mainframe </a:t>
            </a:r>
            <a:endParaRPr/>
          </a:p>
          <a:p>
            <a:pPr indent="0" lvl="0" marL="127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30187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lang="en-US" sz="2400">
                <a:solidFill>
                  <a:srgbClr val="FF9900"/>
                </a:solidFill>
              </a:rPr>
              <a:t>Eliminating barriers </a:t>
            </a:r>
            <a:r>
              <a:rPr lang="en-US" sz="2000"/>
              <a:t>to Open Source adoption on the mainframe</a:t>
            </a:r>
            <a:endParaRPr/>
          </a:p>
          <a:p>
            <a:pPr indent="-230187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lang="en-US" sz="2400">
                <a:solidFill>
                  <a:srgbClr val="00B0F0"/>
                </a:solidFill>
              </a:rPr>
              <a:t>Demonstrating value </a:t>
            </a:r>
            <a:r>
              <a:rPr lang="en-US" sz="2000"/>
              <a:t>of the mainframe on technical and business levels</a:t>
            </a:r>
            <a:endParaRPr/>
          </a:p>
          <a:p>
            <a:pPr indent="-230187" lvl="1" marL="7429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lang="en-US" sz="2400">
                <a:solidFill>
                  <a:schemeClr val="accent2"/>
                </a:solidFill>
              </a:rPr>
              <a:t>Strengthening collaboration </a:t>
            </a:r>
            <a:r>
              <a:rPr lang="en-US" sz="2000">
                <a:solidFill>
                  <a:schemeClr val="dk1"/>
                </a:solidFill>
              </a:rPr>
              <a:t>points </a:t>
            </a:r>
            <a:r>
              <a:rPr lang="en-US" sz="2000"/>
              <a:t>and resources for the community to thrive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Engaged as central expert in demonstrating the mainframe as a viable open source platform, with compelling advantage.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Promotion of modern application and workload examples on the mainframe 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Growing career opportunities and academic community engagement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Hosting and participating in local programming and promotion of Open Source on the mainframe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Sponsorship of global initiatives and contests to grow enthusiasm for the platform</a:t>
            </a:r>
            <a:endParaRPr/>
          </a:p>
        </p:txBody>
      </p:sp>
      <p:sp>
        <p:nvSpPr>
          <p:cNvPr id="343" name="Google Shape;343;p39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b="1" lang="en-US" sz="2800">
                <a:solidFill>
                  <a:srgbClr val="FF9900"/>
                </a:solidFill>
              </a:rPr>
              <a:t>Eliminating barriers </a:t>
            </a:r>
            <a:r>
              <a:rPr lang="en-US" sz="2400"/>
              <a:t>to Open Source adoption on the mainframe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b="1" lang="en-US" sz="2800">
                <a:solidFill>
                  <a:srgbClr val="00B0F0"/>
                </a:solidFill>
              </a:rPr>
              <a:t>Demonstrating value </a:t>
            </a:r>
            <a:r>
              <a:rPr lang="en-US" sz="2400"/>
              <a:t>of the mainframe on technical and business levels</a:t>
            </a:r>
            <a:endParaRPr/>
          </a:p>
        </p:txBody>
      </p:sp>
      <p:sp>
        <p:nvSpPr>
          <p:cNvPr id="349" name="Google Shape;349;p40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Showcase of technical and business case studies through blogs, white papers, and other media.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Champion software and hardware solutions with clients</a:t>
            </a:r>
            <a:endParaRPr/>
          </a:p>
          <a:p>
            <a:pPr indent="-88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b="1" lang="en-US" sz="2800">
                <a:solidFill>
                  <a:schemeClr val="accent2"/>
                </a:solidFill>
              </a:rPr>
              <a:t>Strengthening collaboration </a:t>
            </a:r>
            <a:r>
              <a:rPr lang="en-US" sz="2400">
                <a:solidFill>
                  <a:schemeClr val="dk1"/>
                </a:solidFill>
              </a:rPr>
              <a:t>points </a:t>
            </a:r>
            <a:r>
              <a:rPr lang="en-US" sz="2400"/>
              <a:t>and resources for the community to thrive</a:t>
            </a:r>
            <a:endParaRPr/>
          </a:p>
        </p:txBody>
      </p:sp>
      <p:sp>
        <p:nvSpPr>
          <p:cNvPr id="355" name="Google Shape;355;p41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Engagement through hosted projects and independent projects by members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Visibility to tools, resources, and community forums to tackle technical challenges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Career opportunities from internships through retirement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/>
          <p:nvPr/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Creating spaces for mainframe community open source collaboration</a:t>
            </a:r>
            <a:endParaRPr sz="3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1" name="Google Shape;361;p42"/>
          <p:cNvSpPr/>
          <p:nvPr/>
        </p:nvSpPr>
        <p:spPr>
          <a:xfrm>
            <a:off x="0" y="4717774"/>
            <a:ext cx="9144000" cy="425700"/>
          </a:xfrm>
          <a:prstGeom prst="rect">
            <a:avLst/>
          </a:prstGeom>
          <a:solidFill>
            <a:srgbClr val="4F81BD">
              <a:alpha val="588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Learn about all Open Mainframe projects at </a:t>
            </a:r>
            <a:r>
              <a:rPr b="0" i="0" lang="en-US" sz="1800" u="sng" cap="none" strike="noStrike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https://www.openmainframeproject.org/projects</a:t>
            </a: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grpSp>
        <p:nvGrpSpPr>
          <p:cNvPr id="362" name="Google Shape;362;p42"/>
          <p:cNvGrpSpPr/>
          <p:nvPr/>
        </p:nvGrpSpPr>
        <p:grpSpPr>
          <a:xfrm>
            <a:off x="654126" y="788613"/>
            <a:ext cx="7835747" cy="1097563"/>
            <a:chOff x="543850" y="1017213"/>
            <a:chExt cx="7835747" cy="1097563"/>
          </a:xfrm>
        </p:grpSpPr>
        <p:grpSp>
          <p:nvGrpSpPr>
            <p:cNvPr id="363" name="Google Shape;363;p42"/>
            <p:cNvGrpSpPr/>
            <p:nvPr/>
          </p:nvGrpSpPr>
          <p:grpSpPr>
            <a:xfrm>
              <a:off x="543850" y="1258925"/>
              <a:ext cx="7835747" cy="855850"/>
              <a:chOff x="543850" y="1258925"/>
              <a:chExt cx="7835747" cy="855850"/>
            </a:xfrm>
          </p:grpSpPr>
          <p:pic>
            <p:nvPicPr>
              <p:cNvPr id="364" name="Google Shape;364;p4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43850" y="1345624"/>
                <a:ext cx="2169274" cy="6824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5" name="Google Shape;365;p4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984526" y="1395125"/>
                <a:ext cx="3208297" cy="58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6" name="Google Shape;366;p4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464225" y="1258925"/>
                <a:ext cx="1915372" cy="8558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67" name="Google Shape;367;p42"/>
            <p:cNvSpPr txBox="1"/>
            <p:nvPr/>
          </p:nvSpPr>
          <p:spPr>
            <a:xfrm>
              <a:off x="2497924" y="1017213"/>
              <a:ext cx="39276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Gill Sans"/>
                  <a:ea typeface="Gill Sans"/>
                  <a:cs typeface="Gill Sans"/>
                  <a:sym typeface="Gill Sans"/>
                </a:rPr>
                <a:t>Active Projects</a:t>
              </a:r>
              <a:endParaRPr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68" name="Google Shape;368;p42"/>
          <p:cNvSpPr txBox="1"/>
          <p:nvPr/>
        </p:nvSpPr>
        <p:spPr>
          <a:xfrm>
            <a:off x="2035500" y="3799050"/>
            <a:ext cx="50730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Working Groups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69" name="Google Shape;36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9858" y="4170350"/>
            <a:ext cx="1624281" cy="425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42"/>
          <p:cNvGrpSpPr/>
          <p:nvPr/>
        </p:nvGrpSpPr>
        <p:grpSpPr>
          <a:xfrm>
            <a:off x="915980" y="1806600"/>
            <a:ext cx="7611660" cy="2051600"/>
            <a:chOff x="915980" y="1806600"/>
            <a:chExt cx="7611660" cy="2051600"/>
          </a:xfrm>
        </p:grpSpPr>
        <p:pic>
          <p:nvPicPr>
            <p:cNvPr id="371" name="Google Shape;371;p4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951696" y="2858275"/>
              <a:ext cx="1716608" cy="42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313647" y="2183214"/>
              <a:ext cx="1297505" cy="519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4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85064" y="2183214"/>
              <a:ext cx="1885751" cy="51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4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915980" y="2893794"/>
              <a:ext cx="1919120" cy="35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Google Shape;375;p42"/>
            <p:cNvSpPr txBox="1"/>
            <p:nvPr/>
          </p:nvSpPr>
          <p:spPr>
            <a:xfrm>
              <a:off x="2608208" y="1806600"/>
              <a:ext cx="39276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Gill Sans"/>
                  <a:ea typeface="Gill Sans"/>
                  <a:cs typeface="Gill Sans"/>
                  <a:sym typeface="Gill Sans"/>
                </a:rPr>
                <a:t>Incubation Projects</a:t>
              </a:r>
              <a:endParaRPr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376" name="Google Shape;376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677603" y="3338250"/>
              <a:ext cx="1439010" cy="51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4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765541" y="3338250"/>
              <a:ext cx="1779908" cy="519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4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681412" y="2882935"/>
              <a:ext cx="1846228" cy="376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42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810095" y="3411050"/>
              <a:ext cx="1627616" cy="44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42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784908" y="2796300"/>
              <a:ext cx="1779900" cy="549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42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938908" y="2212979"/>
              <a:ext cx="1624301" cy="4593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2" name="Google Shape;382;p4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632025" y="2239227"/>
            <a:ext cx="1519546" cy="4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902650" y="3323675"/>
            <a:ext cx="430900" cy="5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3"/>
          <p:cNvPicPr preferRelativeResize="0"/>
          <p:nvPr/>
        </p:nvPicPr>
        <p:blipFill rotWithShape="1">
          <a:blip r:embed="rId3">
            <a:alphaModFix/>
          </a:blip>
          <a:srcRect b="0" l="0" r="0" t="97154"/>
          <a:stretch/>
        </p:blipFill>
        <p:spPr>
          <a:xfrm>
            <a:off x="0" y="108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3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0" name="Google Shape;3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2487"/>
            <a:ext cx="9144002" cy="3798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4"/>
          <p:cNvPicPr preferRelativeResize="0"/>
          <p:nvPr/>
        </p:nvPicPr>
        <p:blipFill rotWithShape="1">
          <a:blip r:embed="rId3">
            <a:alphaModFix/>
          </a:blip>
          <a:srcRect b="0" l="0" r="0" t="97154"/>
          <a:stretch/>
        </p:blipFill>
        <p:spPr>
          <a:xfrm>
            <a:off x="0" y="108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4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7" name="Google Shape;39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73800"/>
            <a:ext cx="9143999" cy="386428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4"/>
          <p:cNvSpPr txBox="1"/>
          <p:nvPr>
            <p:ph type="title"/>
          </p:nvPr>
        </p:nvSpPr>
        <p:spPr>
          <a:xfrm>
            <a:off x="100" y="159450"/>
            <a:ext cx="91440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</a:rPr>
              <a:t>Supported Broad Open Source projects on mainframe</a:t>
            </a:r>
            <a:endParaRPr sz="2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Connecting z/OS to enterprise devops with Zowe</a:t>
            </a:r>
            <a:endParaRPr/>
          </a:p>
        </p:txBody>
      </p:sp>
      <p:grpSp>
        <p:nvGrpSpPr>
          <p:cNvPr id="404" name="Google Shape;404;p45"/>
          <p:cNvGrpSpPr/>
          <p:nvPr/>
        </p:nvGrpSpPr>
        <p:grpSpPr>
          <a:xfrm>
            <a:off x="282053" y="678896"/>
            <a:ext cx="8579894" cy="3569557"/>
            <a:chOff x="1243931" y="678925"/>
            <a:chExt cx="7879414" cy="3312199"/>
          </a:xfrm>
        </p:grpSpPr>
        <p:sp>
          <p:nvSpPr>
            <p:cNvPr id="405" name="Google Shape;405;p45"/>
            <p:cNvSpPr/>
            <p:nvPr/>
          </p:nvSpPr>
          <p:spPr>
            <a:xfrm>
              <a:off x="1322378" y="2079721"/>
              <a:ext cx="2432400" cy="306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2476B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Major Problem</a:t>
              </a:r>
              <a:endParaRPr sz="1100"/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3954615" y="2079721"/>
              <a:ext cx="2432400" cy="306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2476B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How </a:t>
              </a:r>
              <a:r>
                <a:rPr b="1" lang="en-US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OMP</a:t>
              </a: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 Innovated</a:t>
              </a:r>
              <a:endParaRPr sz="1100"/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6586851" y="2079721"/>
              <a:ext cx="2432400" cy="306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2476B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Results - 20</a:t>
              </a:r>
              <a:r>
                <a:rPr b="1" lang="en-US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20</a:t>
              </a:r>
              <a:endParaRPr sz="1100"/>
            </a:p>
          </p:txBody>
        </p:sp>
        <p:sp>
          <p:nvSpPr>
            <p:cNvPr id="408" name="Google Shape;408;p45"/>
            <p:cNvSpPr txBox="1"/>
            <p:nvPr/>
          </p:nvSpPr>
          <p:spPr>
            <a:xfrm>
              <a:off x="1243931" y="2455951"/>
              <a:ext cx="25893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Modernize integration with z/OS based applications and services</a:t>
              </a:r>
              <a:endParaRPr sz="1100"/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Bridge the talent gap by enabling modern development stacks on z/OS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9" name="Google Shape;409;p45"/>
            <p:cNvSpPr txBox="1"/>
            <p:nvPr/>
          </p:nvSpPr>
          <p:spPr>
            <a:xfrm>
              <a:off x="3954615" y="2467724"/>
              <a:ext cx="24324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2018 Open Mainframe Project added Zowe</a:t>
              </a:r>
              <a:endParaRPr sz="1100"/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2019 Zowe reached 1.0, launched Zowe Conformant to enable downstream ecosystem</a:t>
              </a:r>
              <a:endParaRPr sz="1100"/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Investments in collaboration, ecosystem development, and infrastructure</a:t>
              </a:r>
              <a:endParaRPr sz="1100"/>
            </a:p>
          </p:txBody>
        </p:sp>
        <p:sp>
          <p:nvSpPr>
            <p:cNvPr id="410" name="Google Shape;410;p45"/>
            <p:cNvSpPr txBox="1"/>
            <p:nvPr/>
          </p:nvSpPr>
          <p:spPr>
            <a:xfrm>
              <a:off x="6586545" y="2467724"/>
              <a:ext cx="2536800" cy="15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20000</a:t>
              </a: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+ Commits, 200+ committers all time</a:t>
              </a:r>
              <a:endParaRPr sz="1100"/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Zowe gaining significant mindshare in DevOps community</a:t>
              </a:r>
              <a:endParaRPr sz="1100"/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20+ Zowe Conformant offerings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411" name="Google Shape;411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63549" y="678925"/>
              <a:ext cx="2814548" cy="1257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3" y="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4">
            <a:alphaModFix/>
          </a:blip>
          <a:srcRect b="0" l="9760" r="13328" t="0"/>
          <a:stretch/>
        </p:blipFill>
        <p:spPr>
          <a:xfrm>
            <a:off x="12275" y="0"/>
            <a:ext cx="5274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8093" y="1157809"/>
            <a:ext cx="3288217" cy="2827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Modernize z/VM integration with cloud technologies</a:t>
            </a:r>
            <a:endParaRPr sz="2700"/>
          </a:p>
        </p:txBody>
      </p:sp>
      <p:grpSp>
        <p:nvGrpSpPr>
          <p:cNvPr id="417" name="Google Shape;417;p46"/>
          <p:cNvGrpSpPr/>
          <p:nvPr/>
        </p:nvGrpSpPr>
        <p:grpSpPr>
          <a:xfrm>
            <a:off x="282050" y="915100"/>
            <a:ext cx="8579897" cy="3333353"/>
            <a:chOff x="282050" y="915100"/>
            <a:chExt cx="8579897" cy="3333353"/>
          </a:xfrm>
        </p:grpSpPr>
        <p:sp>
          <p:nvSpPr>
            <p:cNvPr id="418" name="Google Shape;418;p46"/>
            <p:cNvSpPr/>
            <p:nvPr/>
          </p:nvSpPr>
          <p:spPr>
            <a:xfrm>
              <a:off x="367474" y="2188534"/>
              <a:ext cx="2648640" cy="33042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2476B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Major Problem</a:t>
              </a:r>
              <a:endParaRPr sz="1100"/>
            </a:p>
          </p:txBody>
        </p:sp>
        <p:sp>
          <p:nvSpPr>
            <p:cNvPr id="419" name="Google Shape;419;p46"/>
            <p:cNvSpPr/>
            <p:nvPr/>
          </p:nvSpPr>
          <p:spPr>
            <a:xfrm>
              <a:off x="3233717" y="2188534"/>
              <a:ext cx="2648640" cy="33042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2476B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How </a:t>
              </a:r>
              <a:r>
                <a:rPr b="1" lang="en-US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OMP</a:t>
              </a: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 Innovated</a:t>
              </a:r>
              <a:endParaRPr sz="1100"/>
            </a:p>
          </p:txBody>
        </p:sp>
        <p:sp>
          <p:nvSpPr>
            <p:cNvPr id="420" name="Google Shape;420;p46"/>
            <p:cNvSpPr/>
            <p:nvPr/>
          </p:nvSpPr>
          <p:spPr>
            <a:xfrm>
              <a:off x="6099958" y="2188534"/>
              <a:ext cx="2648640" cy="330423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 cap="flat" cmpd="sng" w="12700">
              <a:solidFill>
                <a:srgbClr val="2476B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Results - 20</a:t>
              </a:r>
              <a:r>
                <a:rPr b="1" lang="en-US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20</a:t>
              </a:r>
              <a:endParaRPr sz="1100"/>
            </a:p>
          </p:txBody>
        </p:sp>
        <p:sp>
          <p:nvSpPr>
            <p:cNvPr id="421" name="Google Shape;421;p46"/>
            <p:cNvSpPr txBox="1"/>
            <p:nvPr/>
          </p:nvSpPr>
          <p:spPr>
            <a:xfrm>
              <a:off x="282050" y="2594002"/>
              <a:ext cx="2819400" cy="143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Users want to manage their mainframes with the same modern cloud technologies used across the enterprise.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z/VM integration with technologies such as OpenStack have long been a challenge.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Gill Sans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Contribution base was IBM only, making it challenging to get wider adoption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2" name="Google Shape;422;p46"/>
            <p:cNvSpPr txBox="1"/>
            <p:nvPr/>
          </p:nvSpPr>
          <p:spPr>
            <a:xfrm>
              <a:off x="3233717" y="2606685"/>
              <a:ext cx="2648640" cy="945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2019 Open Mainframe Project added Feilong</a:t>
              </a:r>
              <a:endParaRPr sz="1100"/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Feilong TSC elects co-chairs from SUSE and Velocity Software</a:t>
              </a:r>
              <a:endParaRPr sz="1100"/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Building open CI/CD infrastructure and development environment </a:t>
              </a:r>
              <a:endParaRPr sz="1100"/>
            </a:p>
          </p:txBody>
        </p:sp>
        <p:sp>
          <p:nvSpPr>
            <p:cNvPr id="423" name="Google Shape;423;p46"/>
            <p:cNvSpPr txBox="1"/>
            <p:nvPr/>
          </p:nvSpPr>
          <p:spPr>
            <a:xfrm>
              <a:off x="6099625" y="2606685"/>
              <a:ext cx="2762322" cy="16417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SUSE, Velocity Software, Vicom Infinity, and ICU IT engaging in addition to IBM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Gill Sans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New innovations and integrations being created in the community to upstream.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146050" lvl="0" marL="1397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Gill Sans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Hub of innovation and collaboration within the project community.</a:t>
              </a:r>
              <a:endParaRPr b="1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id="424" name="Google Shape;424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82838" y="915100"/>
              <a:ext cx="3578325" cy="887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Bringing together the COBOL community</a:t>
            </a:r>
            <a:endParaRPr sz="2700"/>
          </a:p>
        </p:txBody>
      </p:sp>
      <p:grpSp>
        <p:nvGrpSpPr>
          <p:cNvPr id="430" name="Google Shape;430;p47"/>
          <p:cNvGrpSpPr/>
          <p:nvPr/>
        </p:nvGrpSpPr>
        <p:grpSpPr>
          <a:xfrm>
            <a:off x="282050" y="950625"/>
            <a:ext cx="8579975" cy="3297960"/>
            <a:chOff x="282050" y="950625"/>
            <a:chExt cx="8579975" cy="3297960"/>
          </a:xfrm>
        </p:grpSpPr>
        <p:grpSp>
          <p:nvGrpSpPr>
            <p:cNvPr id="431" name="Google Shape;431;p47"/>
            <p:cNvGrpSpPr/>
            <p:nvPr/>
          </p:nvGrpSpPr>
          <p:grpSpPr>
            <a:xfrm>
              <a:off x="282050" y="2188534"/>
              <a:ext cx="8579975" cy="2060051"/>
              <a:chOff x="282050" y="2188534"/>
              <a:chExt cx="8579975" cy="2060051"/>
            </a:xfrm>
          </p:grpSpPr>
          <p:sp>
            <p:nvSpPr>
              <p:cNvPr id="432" name="Google Shape;432;p47"/>
              <p:cNvSpPr/>
              <p:nvPr/>
            </p:nvSpPr>
            <p:spPr>
              <a:xfrm>
                <a:off x="367474" y="2188534"/>
                <a:ext cx="2648700" cy="330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2476B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Major Problem</a:t>
                </a:r>
                <a:endParaRPr sz="1100"/>
              </a:p>
            </p:txBody>
          </p:sp>
          <p:sp>
            <p:nvSpPr>
              <p:cNvPr id="433" name="Google Shape;433;p47"/>
              <p:cNvSpPr/>
              <p:nvPr/>
            </p:nvSpPr>
            <p:spPr>
              <a:xfrm>
                <a:off x="3233717" y="2188534"/>
                <a:ext cx="2648700" cy="330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2476B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How </a:t>
                </a:r>
                <a:r>
                  <a:rPr b="1" lang="en-US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OMP</a:t>
                </a: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 Innovated</a:t>
                </a:r>
                <a:endParaRPr sz="1100"/>
              </a:p>
            </p:txBody>
          </p:sp>
          <p:sp>
            <p:nvSpPr>
              <p:cNvPr id="434" name="Google Shape;434;p47"/>
              <p:cNvSpPr/>
              <p:nvPr/>
            </p:nvSpPr>
            <p:spPr>
              <a:xfrm>
                <a:off x="6099958" y="2188534"/>
                <a:ext cx="2648700" cy="330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2476B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Results - 20</a:t>
                </a:r>
                <a:r>
                  <a:rPr b="1" lang="en-US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20</a:t>
                </a:r>
                <a:endParaRPr sz="1100"/>
              </a:p>
            </p:txBody>
          </p:sp>
          <p:sp>
            <p:nvSpPr>
              <p:cNvPr id="435" name="Google Shape;435;p47"/>
              <p:cNvSpPr txBox="1"/>
              <p:nvPr/>
            </p:nvSpPr>
            <p:spPr>
              <a:xfrm>
                <a:off x="282050" y="2594002"/>
                <a:ext cx="2819400" cy="143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COBOL talent is critical to our society, and the need has amplified in the COVID-19 pandemic.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Enabling the next generation to have COBOL skills done in isolation, causing repeated efforts and lower uptick.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436" name="Google Shape;436;p47"/>
              <p:cNvSpPr txBox="1"/>
              <p:nvPr/>
            </p:nvSpPr>
            <p:spPr>
              <a:xfrm>
                <a:off x="3233717" y="2606685"/>
                <a:ext cx="2648700" cy="9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Launched COBOL Programming Course as an open source project in April 2020</a:t>
                </a:r>
                <a:endParaRPr sz="1100"/>
              </a:p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Created collaboration forums and ways that COBOL talent can advertise their availability</a:t>
                </a:r>
                <a:endParaRPr sz="1100"/>
              </a:p>
            </p:txBody>
          </p:sp>
          <p:sp>
            <p:nvSpPr>
              <p:cNvPr id="437" name="Google Shape;437;p47"/>
              <p:cNvSpPr txBox="1"/>
              <p:nvPr/>
            </p:nvSpPr>
            <p:spPr>
              <a:xfrm>
                <a:off x="6099625" y="2606685"/>
                <a:ext cx="2762400" cy="164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“Calling all COBOL Programmers” forum has had over 1700 </a:t>
                </a: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individuals</a:t>
                </a: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 make themselves available in less than 3 months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indent="-146050" lvl="0" marL="1397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COBOL Programming Course has 1.7k stars and 300+ forks in less than 3 months, along with 17 contributors from several organizations.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pic>
          <p:nvPicPr>
            <p:cNvPr id="438" name="Google Shape;438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54262" y="950625"/>
              <a:ext cx="3435477" cy="9675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Bringing next generation through open source</a:t>
            </a:r>
            <a:endParaRPr sz="2700"/>
          </a:p>
        </p:txBody>
      </p:sp>
      <p:grpSp>
        <p:nvGrpSpPr>
          <p:cNvPr id="444" name="Google Shape;444;p48"/>
          <p:cNvGrpSpPr/>
          <p:nvPr/>
        </p:nvGrpSpPr>
        <p:grpSpPr>
          <a:xfrm>
            <a:off x="282050" y="1028675"/>
            <a:ext cx="8579975" cy="3219910"/>
            <a:chOff x="282050" y="1028675"/>
            <a:chExt cx="8579975" cy="3219910"/>
          </a:xfrm>
        </p:grpSpPr>
        <p:grpSp>
          <p:nvGrpSpPr>
            <p:cNvPr id="445" name="Google Shape;445;p48"/>
            <p:cNvGrpSpPr/>
            <p:nvPr/>
          </p:nvGrpSpPr>
          <p:grpSpPr>
            <a:xfrm>
              <a:off x="282050" y="2188534"/>
              <a:ext cx="8579975" cy="2060051"/>
              <a:chOff x="282050" y="2188534"/>
              <a:chExt cx="8579975" cy="2060051"/>
            </a:xfrm>
          </p:grpSpPr>
          <p:sp>
            <p:nvSpPr>
              <p:cNvPr id="446" name="Google Shape;446;p48"/>
              <p:cNvSpPr/>
              <p:nvPr/>
            </p:nvSpPr>
            <p:spPr>
              <a:xfrm>
                <a:off x="367474" y="2188534"/>
                <a:ext cx="2648700" cy="330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2476B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Major Problem</a:t>
                </a:r>
                <a:endParaRPr sz="1100"/>
              </a:p>
            </p:txBody>
          </p:sp>
          <p:sp>
            <p:nvSpPr>
              <p:cNvPr id="447" name="Google Shape;447;p48"/>
              <p:cNvSpPr/>
              <p:nvPr/>
            </p:nvSpPr>
            <p:spPr>
              <a:xfrm>
                <a:off x="3233717" y="2188534"/>
                <a:ext cx="2648700" cy="330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2476B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How </a:t>
                </a:r>
                <a:r>
                  <a:rPr b="1" lang="en-US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OMP</a:t>
                </a: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 Innovated</a:t>
                </a:r>
                <a:endParaRPr sz="1100"/>
              </a:p>
            </p:txBody>
          </p:sp>
          <p:sp>
            <p:nvSpPr>
              <p:cNvPr id="448" name="Google Shape;448;p48"/>
              <p:cNvSpPr/>
              <p:nvPr/>
            </p:nvSpPr>
            <p:spPr>
              <a:xfrm>
                <a:off x="6099958" y="2188534"/>
                <a:ext cx="2648700" cy="330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 cap="flat" cmpd="sng" w="12700">
                <a:solidFill>
                  <a:srgbClr val="2476B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Results - 20</a:t>
                </a:r>
                <a:r>
                  <a:rPr b="1" lang="en-US">
                    <a:solidFill>
                      <a:schemeClr val="lt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20</a:t>
                </a:r>
                <a:endParaRPr sz="1100"/>
              </a:p>
            </p:txBody>
          </p:sp>
          <p:sp>
            <p:nvSpPr>
              <p:cNvPr id="449" name="Google Shape;449;p48"/>
              <p:cNvSpPr txBox="1"/>
              <p:nvPr/>
            </p:nvSpPr>
            <p:spPr>
              <a:xfrm>
                <a:off x="282050" y="2594002"/>
                <a:ext cx="2819400" cy="143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Aging tenured mainframe talent, with a growing mainframe talent gap and skills decline in next generation talent.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Needing to help connect students with opportunities in mainframe, aligning the interests in open source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450" name="Google Shape;450;p48"/>
              <p:cNvSpPr txBox="1"/>
              <p:nvPr/>
            </p:nvSpPr>
            <p:spPr>
              <a:xfrm>
                <a:off x="3233717" y="2606685"/>
                <a:ext cx="2648700" cy="94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Launched first mentorship program in 2016 with 7 mentees.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Connected within the mainframe and broad open source community to ensure mentorship work has upstream project value.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indent="-146050" lvl="0" marL="13970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Enabled universities to also leverage the program within class work; successful with VCU and Western University (Ontario)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451" name="Google Shape;451;p48"/>
              <p:cNvSpPr txBox="1"/>
              <p:nvPr/>
            </p:nvSpPr>
            <p:spPr>
              <a:xfrm>
                <a:off x="6099625" y="2606685"/>
                <a:ext cx="2762400" cy="164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-146050" lvl="0" marL="1397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40+ mentees completed the program, with broader classwork focus reaching 100+ more.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indent="-146050" lvl="0" marL="1397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Upstream work has included ports of Alpine Linux, contributions to HyperLedger, OpenStack, CloudFoundry, Kubernetes, and more.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  <a:p>
                <a:pPr indent="-146050" lvl="0" marL="13970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Gill Sans"/>
                  <a:buChar char="•"/>
                </a:pPr>
                <a:r>
                  <a:rPr b="1" lang="en-US" sz="1100">
                    <a:solidFill>
                      <a:schemeClr val="dk1"/>
                    </a:solidFill>
                    <a:latin typeface="Gill Sans"/>
                    <a:ea typeface="Gill Sans"/>
                    <a:cs typeface="Gill Sans"/>
                    <a:sym typeface="Gill Sans"/>
                  </a:rPr>
                  <a:t>Several mentees are now employed in mainframe roles with IBM, SUSE, ADP, and more.</a:t>
                </a:r>
                <a:endParaRPr b="1" sz="11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pic>
          <p:nvPicPr>
            <p:cNvPr id="452" name="Google Shape;452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17275" y="1028675"/>
              <a:ext cx="4509448" cy="820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Mainframe innovation thrives here</a:t>
            </a:r>
            <a:endParaRPr/>
          </a:p>
        </p:txBody>
      </p:sp>
      <p:sp>
        <p:nvSpPr>
          <p:cNvPr id="458" name="Google Shape;458;p49"/>
          <p:cNvSpPr txBox="1"/>
          <p:nvPr/>
        </p:nvSpPr>
        <p:spPr>
          <a:xfrm>
            <a:off x="311625" y="4235150"/>
            <a:ext cx="85206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Project lifecycle, guidance, and proposal process openly defined at </a:t>
            </a:r>
            <a:r>
              <a:rPr lang="en-US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https://www.openmainframeproject.org/projects/lifecycle</a:t>
            </a:r>
            <a:r>
              <a:rPr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9" name="Google Shape;459;p49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OMP p</a:t>
            </a:r>
            <a:r>
              <a:rPr lang="en-US"/>
              <a:t>rovides a vendor-neutral home for mainframe-centric open source projects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Code hosting/infrastructure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Governance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Legal/Trademark defense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Ecosystem development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LF staff support project communities establishing guidelines and best practices to enable diverse community growth and adoption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Our philosophy creates natural collaboration opportunities between mainframe-centric open source projects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0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Supporting open source on mainframe beyond hosted projects</a:t>
            </a:r>
            <a:endParaRPr sz="2900"/>
          </a:p>
        </p:txBody>
      </p:sp>
      <p:sp>
        <p:nvSpPr>
          <p:cNvPr id="466" name="Google Shape;466;p50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Gill Sans"/>
              <a:buNone/>
            </a:pPr>
            <a:r>
              <a:rPr lang="en-US" sz="2700"/>
              <a:t>Sustained mainframe support in the broad open source community through the Supported Projects program</a:t>
            </a:r>
            <a:endParaRPr/>
          </a:p>
        </p:txBody>
      </p:sp>
      <p:sp>
        <p:nvSpPr>
          <p:cNvPr id="472" name="Google Shape;472;p51"/>
          <p:cNvSpPr txBox="1"/>
          <p:nvPr/>
        </p:nvSpPr>
        <p:spPr>
          <a:xfrm>
            <a:off x="2919945" y="3622327"/>
            <a:ext cx="33041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Participating Open Source Projects include</a:t>
            </a:r>
            <a:endParaRPr/>
          </a:p>
        </p:txBody>
      </p:sp>
      <p:graphicFrame>
        <p:nvGraphicFramePr>
          <p:cNvPr id="473" name="Google Shape;473;p51"/>
          <p:cNvGraphicFramePr/>
          <p:nvPr/>
        </p:nvGraphicFramePr>
        <p:xfrm>
          <a:off x="485312" y="11933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{8C86B21F-1608-4CBE-AE7E-E4C37E9F2CB3}</a:tableStyleId>
              </a:tblPr>
              <a:tblGrid>
                <a:gridCol w="2087000"/>
                <a:gridCol w="2087000"/>
                <a:gridCol w="2087000"/>
                <a:gridCol w="2087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Gill Sans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Infrastructure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Gill Sans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Developer support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Gill Sans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Market awareness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Gill Sans"/>
                        <a:buNone/>
                      </a:pPr>
                      <a:r>
                        <a:rPr b="0" i="0" lang="en-US" sz="1400" u="none" cap="none" strike="noStrike">
                          <a:solidFill>
                            <a:schemeClr val="lt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Governance/IP Home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180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74" name="Google Shape;47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193" y="1670758"/>
            <a:ext cx="1819656" cy="151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7425" y="1661878"/>
            <a:ext cx="1819656" cy="151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2291" y="1670758"/>
            <a:ext cx="1819656" cy="151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6409" y="1681939"/>
            <a:ext cx="1819656" cy="1517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094750"/>
            <a:ext cx="9144004" cy="701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2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r>
              <a:rPr lang="en-US"/>
              <a:t>Telling the “mainframer” story</a:t>
            </a:r>
            <a:endParaRPr/>
          </a:p>
        </p:txBody>
      </p:sp>
      <p:sp>
        <p:nvSpPr>
          <p:cNvPr id="484" name="Google Shape;484;p52"/>
          <p:cNvSpPr txBox="1"/>
          <p:nvPr>
            <p:ph idx="1" type="body"/>
          </p:nvPr>
        </p:nvSpPr>
        <p:spPr>
          <a:xfrm>
            <a:off x="317500" y="943429"/>
            <a:ext cx="4035839" cy="41288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Monthly interview series that highlights diversity in mainframe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Showcases why people have mainframe in their careers and their views of the technology and career field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Read and listen at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https://www.openmainframeproject.org/news/podcast</a:t>
            </a:r>
            <a:r>
              <a:rPr lang="en-US"/>
              <a:t> </a:t>
            </a:r>
            <a:endParaRPr/>
          </a:p>
        </p:txBody>
      </p:sp>
      <p:pic>
        <p:nvPicPr>
          <p:cNvPr id="485" name="Google Shape;48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2243" y="702259"/>
            <a:ext cx="4611757" cy="43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9617" y="4109325"/>
            <a:ext cx="1571625" cy="38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7" name="Google Shape;487;p52"/>
          <p:cNvGrpSpPr/>
          <p:nvPr/>
        </p:nvGrpSpPr>
        <p:grpSpPr>
          <a:xfrm>
            <a:off x="879958" y="4525041"/>
            <a:ext cx="2910942" cy="381009"/>
            <a:chOff x="879958" y="4525041"/>
            <a:chExt cx="2910942" cy="381009"/>
          </a:xfrm>
        </p:grpSpPr>
        <p:pic>
          <p:nvPicPr>
            <p:cNvPr id="488" name="Google Shape;488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79958" y="4525041"/>
              <a:ext cx="1273042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5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9275" y="4525050"/>
              <a:ext cx="1571625" cy="381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3"/>
          <p:cNvSpPr txBox="1"/>
          <p:nvPr/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Bringing together the open source and mainframe conversation</a:t>
            </a:r>
            <a:endParaRPr sz="30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5" name="Google Shape;495;p53"/>
          <p:cNvSpPr txBox="1"/>
          <p:nvPr/>
        </p:nvSpPr>
        <p:spPr>
          <a:xfrm>
            <a:off x="4974336" y="4100165"/>
            <a:ext cx="353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Community Forums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b="0" i="0" lang="en-US" sz="1400" u="sng" cap="none" strike="noStrike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https://community.openmainframeproject.org/</a:t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6" name="Google Shape;496;p53"/>
          <p:cNvSpPr txBox="1"/>
          <p:nvPr/>
        </p:nvSpPr>
        <p:spPr>
          <a:xfrm>
            <a:off x="21525" y="2056925"/>
            <a:ext cx="4404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Annual Open Mainframe Summit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lang="en-US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https://events.linuxfoundation.org/open-mainframe-summit</a:t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7" name="Google Shape;497;p53"/>
          <p:cNvSpPr txBox="1"/>
          <p:nvPr/>
        </p:nvSpPr>
        <p:spPr>
          <a:xfrm>
            <a:off x="680350" y="4489704"/>
            <a:ext cx="302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Slack Channel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</a:pPr>
            <a:r>
              <a:rPr b="0" i="0" lang="en-US" sz="1400" u="sng" cap="none" strike="noStrike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https://slack.openmainframeproject.org</a:t>
            </a:r>
            <a:endParaRPr b="0" i="0" sz="1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98" name="Google Shape;498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00701" y="2591682"/>
            <a:ext cx="1979676" cy="19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5163" y="922025"/>
            <a:ext cx="2577625" cy="10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4188" y="847875"/>
            <a:ext cx="4370423" cy="319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5" name="Google Shape;505;p54"/>
          <p:cNvGraphicFramePr/>
          <p:nvPr/>
        </p:nvGraphicFramePr>
        <p:xfrm>
          <a:off x="295400" y="6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{91CD3867-A4EB-44CD-A585-E388A78C7F6A}</a:tableStyleId>
              </a:tblPr>
              <a:tblGrid>
                <a:gridCol w="1275475"/>
                <a:gridCol w="1383950"/>
                <a:gridCol w="1819275"/>
                <a:gridCol w="1246825"/>
                <a:gridCol w="1431775"/>
                <a:gridCol w="1431775"/>
              </a:tblGrid>
              <a:tr h="1102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1F608B"/>
                          </a:solidFill>
                        </a:rPr>
                        <a:t>5 </a:t>
                      </a:r>
                      <a:endParaRPr b="1" sz="40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404146"/>
                          </a:solidFill>
                        </a:rPr>
                        <a:t>years since launch</a:t>
                      </a:r>
                      <a:endParaRPr>
                        <a:solidFill>
                          <a:srgbClr val="40414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C0504D"/>
                          </a:solidFill>
                        </a:rPr>
                        <a:t>39</a:t>
                      </a:r>
                      <a:endParaRPr b="1" sz="4000">
                        <a:solidFill>
                          <a:srgbClr val="C0504D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404146"/>
                          </a:solidFill>
                        </a:rPr>
                        <a:t>Supporting Organizations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4BACC6"/>
                          </a:solidFill>
                        </a:rPr>
                        <a:t>16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404146"/>
                          </a:solidFill>
                        </a:rPr>
                        <a:t>Hosted Projects and Working Groups</a:t>
                      </a:r>
                      <a:endParaRPr>
                        <a:solidFill>
                          <a:srgbClr val="40414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959595"/>
                          </a:solidFill>
                        </a:rPr>
                        <a:t>40+</a:t>
                      </a:r>
                      <a:br>
                        <a:rPr b="1" lang="en-US" sz="1600">
                          <a:solidFill>
                            <a:srgbClr val="FFFFFF"/>
                          </a:solidFill>
                        </a:rPr>
                      </a:br>
                      <a:r>
                        <a:rPr lang="en-US">
                          <a:solidFill>
                            <a:srgbClr val="404146"/>
                          </a:solidFill>
                        </a:rPr>
                        <a:t>Mentees Sponsored</a:t>
                      </a:r>
                      <a:endParaRPr b="1" sz="4000">
                        <a:solidFill>
                          <a:srgbClr val="40414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solidFill>
                            <a:srgbClr val="4BACC6"/>
                          </a:solidFill>
                        </a:rPr>
                        <a:t>300+</a:t>
                      </a:r>
                      <a:br>
                        <a:rPr b="1" lang="en-US" sz="1600">
                          <a:solidFill>
                            <a:srgbClr val="FFFFFF"/>
                          </a:solidFill>
                        </a:rPr>
                      </a:br>
                      <a:r>
                        <a:rPr lang="en-US">
                          <a:solidFill>
                            <a:srgbClr val="404146"/>
                          </a:solidFill>
                        </a:rPr>
                        <a:t>Project Contributors</a:t>
                      </a:r>
                      <a:endParaRPr b="1" sz="4000">
                        <a:solidFill>
                          <a:srgbClr val="4BACC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solidFill>
                          <a:srgbClr val="00B0F0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00B0F0"/>
                          </a:solidFill>
                        </a:rPr>
                        <a:t>30,000+</a:t>
                      </a:r>
                      <a:br>
                        <a:rPr b="1" lang="en-US" sz="1600">
                          <a:solidFill>
                            <a:srgbClr val="FFFFFF"/>
                          </a:solidFill>
                        </a:rPr>
                      </a:br>
                      <a:endParaRPr b="1" sz="6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404146"/>
                          </a:solidFill>
                        </a:rPr>
                        <a:t>Project Contributions</a:t>
                      </a:r>
                      <a:endParaRPr b="1" sz="4000">
                        <a:solidFill>
                          <a:srgbClr val="4BACC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06" name="Google Shape;5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88" y="1428350"/>
            <a:ext cx="8958489" cy="371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 txBox="1"/>
          <p:nvPr/>
        </p:nvSpPr>
        <p:spPr>
          <a:xfrm>
            <a:off x="8228013" y="4803775"/>
            <a:ext cx="5811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1000" u="none" cap="none" strike="noStrike"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02_section_01" id="513" name="Google Shape;51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878" y="2778599"/>
            <a:ext cx="2573400" cy="1857300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02_section_02" id="514" name="Google Shape;51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7165" y="2780185"/>
            <a:ext cx="2578200" cy="1855800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02_section_03" id="515" name="Google Shape;515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3078" y="2762724"/>
            <a:ext cx="2578200" cy="1855800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06" id="516" name="Google Shape;516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878" y="900586"/>
            <a:ext cx="8229600" cy="2028900"/>
          </a:xfrm>
          <a:prstGeom prst="rect">
            <a:avLst/>
          </a:prstGeom>
          <a:noFill/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517" name="Google Shape;517;p55"/>
          <p:cNvSpPr txBox="1"/>
          <p:nvPr/>
        </p:nvSpPr>
        <p:spPr>
          <a:xfrm>
            <a:off x="391112" y="1605436"/>
            <a:ext cx="8229600" cy="396900"/>
          </a:xfrm>
          <a:prstGeom prst="rect">
            <a:avLst/>
          </a:prstGeom>
          <a:solidFill>
            <a:srgbClr val="000000">
              <a:alpha val="6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Gill Sans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Open participation for all interested in Mainframe and Open Source</a:t>
            </a:r>
            <a:endParaRPr/>
          </a:p>
        </p:txBody>
      </p:sp>
      <p:sp>
        <p:nvSpPr>
          <p:cNvPr id="518" name="Google Shape;518;p55"/>
          <p:cNvSpPr txBox="1"/>
          <p:nvPr/>
        </p:nvSpPr>
        <p:spPr>
          <a:xfrm>
            <a:off x="566677" y="3029424"/>
            <a:ext cx="22209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Gill Sans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Community discussion and collaboration - both virtually and at regional events.</a:t>
            </a:r>
            <a:endParaRPr/>
          </a:p>
        </p:txBody>
      </p:sp>
      <p:sp>
        <p:nvSpPr>
          <p:cNvPr id="519" name="Google Shape;519;p55"/>
          <p:cNvSpPr txBox="1"/>
          <p:nvPr/>
        </p:nvSpPr>
        <p:spPr>
          <a:xfrm>
            <a:off x="3386078" y="3037360"/>
            <a:ext cx="22209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Gill Sans"/>
              <a:buNone/>
            </a:pPr>
            <a:r>
              <a:rPr lang="en-US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16 </a:t>
            </a:r>
            <a:r>
              <a:rPr b="0" i="0" lang="en-US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Shared R&amp;D open source projects and working groups </a:t>
            </a:r>
            <a:r>
              <a:rPr lang="en-US" sz="1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- or bring your project to be hosted here</a:t>
            </a:r>
            <a:endParaRPr/>
          </a:p>
        </p:txBody>
      </p:sp>
      <p:sp>
        <p:nvSpPr>
          <p:cNvPr id="520" name="Google Shape;520;p55"/>
          <p:cNvSpPr txBox="1"/>
          <p:nvPr/>
        </p:nvSpPr>
        <p:spPr>
          <a:xfrm>
            <a:off x="6229289" y="3034185"/>
            <a:ext cx="2220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"/>
              <a:buFont typeface="Gill Sans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Corporate sponsorship for showing stewardship in the community</a:t>
            </a:r>
            <a:endParaRPr/>
          </a:p>
        </p:txBody>
      </p:sp>
      <p:sp>
        <p:nvSpPr>
          <p:cNvPr id="521" name="Google Shape;521;p5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How to </a:t>
            </a:r>
            <a:r>
              <a:rPr lang="en-US"/>
              <a:t>participate</a:t>
            </a:r>
            <a:r>
              <a:rPr lang="en-US"/>
              <a:t> in Open Mainframe Project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Gill Sans"/>
              <a:buNone/>
            </a:pPr>
            <a:r>
              <a:rPr lang="en-US" sz="2700"/>
              <a:t>From the h</a:t>
            </a:r>
            <a:r>
              <a:rPr lang="en-US" sz="2700"/>
              <a:t>eritage of the model 704 to the </a:t>
            </a:r>
            <a:r>
              <a:rPr lang="en-US" sz="2700"/>
              <a:t>modern mainframe ( IBM z15 )</a:t>
            </a:r>
            <a:endParaRPr/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4462575" y="943425"/>
            <a:ext cx="4224300" cy="3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/>
              <a:t>Up</a:t>
            </a:r>
            <a:r>
              <a:rPr lang="en-US" sz="1850"/>
              <a:t> to 190, 10 core 5.2ghz processors ( read more at </a:t>
            </a:r>
            <a:r>
              <a:rPr lang="en-US" sz="1850" u="sng">
                <a:solidFill>
                  <a:schemeClr val="hlink"/>
                </a:solidFill>
                <a:hlinkClick r:id="rId3"/>
              </a:rPr>
              <a:t>https://en.wikipedia.org/wiki/IBM_z15_(microprocessor)</a:t>
            </a:r>
            <a:r>
              <a:rPr lang="en-US" sz="1850"/>
              <a:t> )</a:t>
            </a:r>
            <a:endParaRPr/>
          </a:p>
          <a:p>
            <a:pPr indent="-215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/>
              <a:t>Up to 40TB of RAIM (random array of independent memory)</a:t>
            </a:r>
            <a:endParaRPr/>
          </a:p>
          <a:p>
            <a:pPr indent="-215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/>
              <a:t>Heavy optimization for i/o bound workloads</a:t>
            </a:r>
            <a:endParaRPr/>
          </a:p>
          <a:p>
            <a:pPr indent="-215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/>
              <a:t>Hardware based encryption</a:t>
            </a:r>
            <a:endParaRPr/>
          </a:p>
          <a:p>
            <a:pPr indent="-215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/>
              <a:t>Fault tolerant, native hot swapping of hardware components ( z stands for zero downtime )</a:t>
            </a:r>
            <a:endParaRPr/>
          </a:p>
          <a:p>
            <a:pPr indent="-215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Char char="•"/>
            </a:pPr>
            <a:r>
              <a:rPr lang="en-US" sz="1850"/>
              <a:t>And….runs Linux and Open Source!</a:t>
            </a:r>
            <a:endParaRPr/>
          </a:p>
        </p:txBody>
      </p:sp>
      <p:pic>
        <p:nvPicPr>
          <p:cNvPr id="190" name="Google Shape;190;p29"/>
          <p:cNvPicPr preferRelativeResize="0"/>
          <p:nvPr/>
        </p:nvPicPr>
        <p:blipFill rotWithShape="1">
          <a:blip r:embed="rId4">
            <a:alphaModFix/>
          </a:blip>
          <a:srcRect b="0" l="15553" r="15137" t="0"/>
          <a:stretch/>
        </p:blipFill>
        <p:spPr>
          <a:xfrm>
            <a:off x="76200" y="924600"/>
            <a:ext cx="4434524" cy="35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2c copy" id="526" name="Google Shape;52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987" y="0"/>
            <a:ext cx="8228012" cy="256063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6"/>
          <p:cNvSpPr/>
          <p:nvPr/>
        </p:nvSpPr>
        <p:spPr>
          <a:xfrm>
            <a:off x="1375315" y="0"/>
            <a:ext cx="4349209" cy="2638424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56"/>
          <p:cNvSpPr/>
          <p:nvPr/>
        </p:nvSpPr>
        <p:spPr>
          <a:xfrm>
            <a:off x="0" y="0"/>
            <a:ext cx="1375316" cy="26384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56"/>
          <p:cNvSpPr txBox="1"/>
          <p:nvPr>
            <p:ph idx="1" type="body"/>
          </p:nvPr>
        </p:nvSpPr>
        <p:spPr>
          <a:xfrm>
            <a:off x="317500" y="2749436"/>
            <a:ext cx="8369299" cy="2067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9075" lvl="0" marL="231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Find out more and subscribe to our newsletter at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www.openmainframeproject.org</a:t>
            </a:r>
            <a:endParaRPr sz="1800"/>
          </a:p>
          <a:p>
            <a:pPr indent="-219075" lvl="0" marL="231775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Discover and participate in any of our 16 hosted projects and working groups at </a:t>
            </a:r>
            <a:r>
              <a:rPr lang="en-US" sz="1600" u="sng">
                <a:solidFill>
                  <a:schemeClr val="hlink"/>
                </a:solidFill>
                <a:hlinkClick r:id="rId5"/>
              </a:rPr>
              <a:t>https://www.openmainframeproject.org/projects</a:t>
            </a:r>
            <a:r>
              <a:rPr lang="en-US" sz="1600"/>
              <a:t> </a:t>
            </a:r>
            <a:endParaRPr sz="1600"/>
          </a:p>
          <a:p>
            <a:pPr indent="-219075" lvl="0" marL="231775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O</a:t>
            </a: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rganizational membership opportunities at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6"/>
              </a:rPr>
              <a:t>https://www.openmainframeproject.org/about/join</a:t>
            </a:r>
            <a:r>
              <a:rPr b="0" i="0" lang="en-US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or email at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7"/>
              </a:rPr>
              <a:t>membership@openmainframe</a:t>
            </a:r>
            <a:r>
              <a:rPr lang="en-US" sz="1600" u="sng">
                <a:solidFill>
                  <a:schemeClr val="hlink"/>
                </a:solidFill>
                <a:hlinkClick r:id="rId8"/>
              </a:rPr>
              <a:t>project.com</a:t>
            </a:r>
            <a:r>
              <a:rPr lang="en-US" sz="1600"/>
              <a:t> </a:t>
            </a:r>
            <a:endParaRPr sz="1600"/>
          </a:p>
          <a:p>
            <a:pPr indent="-158750" lvl="1" marL="74295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1600"/>
              <a:buChar char="–"/>
            </a:pPr>
            <a:r>
              <a:rPr lang="en-US" sz="1600"/>
              <a:t>If you are ready to pursue corporate members, complete the paperwork at </a:t>
            </a:r>
            <a:r>
              <a:rPr lang="en-US" sz="1600" u="sng">
                <a:solidFill>
                  <a:schemeClr val="hlink"/>
                </a:solidFill>
                <a:hlinkClick r:id="rId9"/>
              </a:rPr>
              <a:t>https://joinnow.openmainframeproject.org</a:t>
            </a:r>
            <a:r>
              <a:rPr lang="en-US" sz="1600"/>
              <a:t> </a:t>
            </a:r>
            <a:endParaRPr sz="1800"/>
          </a:p>
        </p:txBody>
      </p:sp>
      <p:pic>
        <p:nvPicPr>
          <p:cNvPr descr="OpenMainframe_Logo_Pantone.png" id="530" name="Google Shape;530;p5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07388" y="100013"/>
            <a:ext cx="469899" cy="519112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6"/>
          <p:cNvSpPr/>
          <p:nvPr/>
        </p:nvSpPr>
        <p:spPr>
          <a:xfrm>
            <a:off x="298450" y="646112"/>
            <a:ext cx="43307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Gill Sans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Learn more about the Open Mainframe Project</a:t>
            </a:r>
            <a:endParaRPr/>
          </a:p>
        </p:txBody>
      </p:sp>
      <p:sp>
        <p:nvSpPr>
          <p:cNvPr id="532" name="Google Shape;532;p56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-US" sz="1000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sz="1000"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7"/>
          <p:cNvSpPr txBox="1"/>
          <p:nvPr>
            <p:ph type="ctrTitle"/>
          </p:nvPr>
        </p:nvSpPr>
        <p:spPr>
          <a:xfrm>
            <a:off x="4553842" y="1643174"/>
            <a:ext cx="4185557" cy="1316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Gill Sans"/>
              <a:buNone/>
            </a:pPr>
            <a:r>
              <a:rPr b="0" i="0" lang="en-US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8"/>
          <p:cNvSpPr txBox="1"/>
          <p:nvPr>
            <p:ph type="ctrTitle"/>
          </p:nvPr>
        </p:nvSpPr>
        <p:spPr>
          <a:xfrm>
            <a:off x="4553842" y="1643174"/>
            <a:ext cx="4185557" cy="13168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</a:pPr>
            <a:r>
              <a:rPr lang="en-US"/>
              <a:t>Membership</a:t>
            </a:r>
            <a:endParaRPr/>
          </a:p>
        </p:txBody>
      </p:sp>
      <p:sp>
        <p:nvSpPr>
          <p:cNvPr id="543" name="Google Shape;543;p58"/>
          <p:cNvSpPr txBox="1"/>
          <p:nvPr>
            <p:ph idx="1" type="subTitle"/>
          </p:nvPr>
        </p:nvSpPr>
        <p:spPr>
          <a:xfrm>
            <a:off x="4571983" y="3005359"/>
            <a:ext cx="4185557" cy="6050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9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r>
              <a:rPr lang="en-US"/>
              <a:t>Membership Benefits (1)</a:t>
            </a:r>
            <a:endParaRPr/>
          </a:p>
        </p:txBody>
      </p:sp>
      <p:sp>
        <p:nvSpPr>
          <p:cNvPr id="549" name="Google Shape;549;p59"/>
          <p:cNvSpPr txBox="1"/>
          <p:nvPr>
            <p:ph idx="1" type="body"/>
          </p:nvPr>
        </p:nvSpPr>
        <p:spPr>
          <a:xfrm>
            <a:off x="317500" y="7910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600"/>
              <a:t>Industry Leadership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Shape the Open Source Mainframe market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Network with other members of Open Mainframe Project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Participate in Open Mainframe Project event and speaking opportunities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Join Open Mainframe Project Projects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Serve on the the Governing Board to help shape investments of Linux and Open Source on Mainframe (Platinum only)</a:t>
            </a:r>
            <a:endParaRPr b="1" sz="16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600"/>
              <a:t>Marketing Opportunities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Benefit from and participate in Open Mainframe Project marketing efforts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Engage with your peers on the marketing committee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Feature your products and applications that leverage Linux and Open Source on Mainframe at key industry events, website and marketing collateral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Use Open Mainframe Project branding assets in promotion of your product</a:t>
            </a:r>
            <a:endParaRPr sz="1600"/>
          </a:p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Discounted sponsorship opportunities for Open Mainframe Project</a:t>
            </a:r>
            <a:endParaRPr sz="1600"/>
          </a:p>
        </p:txBody>
      </p:sp>
      <p:sp>
        <p:nvSpPr>
          <p:cNvPr id="550" name="Google Shape;550;p59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0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</a:pPr>
            <a:r>
              <a:rPr lang="en-US"/>
              <a:t>Membership Benefits (2)</a:t>
            </a:r>
            <a:endParaRPr/>
          </a:p>
        </p:txBody>
      </p:sp>
      <p:sp>
        <p:nvSpPr>
          <p:cNvPr id="556" name="Google Shape;556;p60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Technology Leadership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Contribute to and influence the direction of Open Mainframe Project technical investments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Drive leadership for future enhancements and extensions that matter for your business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Ability to guide feature sets in requirements documents and future technology roadmaps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Support and drive community work by being a voting member of the Technical Steering Committee (Platinum only)</a:t>
            </a:r>
            <a:br>
              <a:rPr lang="en-US" sz="1600"/>
            </a:br>
            <a:endParaRPr sz="1600"/>
          </a:p>
          <a:p>
            <a:pPr indent="0" lvl="0" marL="127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</a:pPr>
            <a:r>
              <a:rPr b="1" lang="en-US" sz="1600"/>
              <a:t>Learning and Engaging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Engage and collaborate with the membership community to enhance your Open Source/Linux on Mainframe roadmap.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Work together across company lines and industries.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Create products &amp; apps secure in the knowledge that they will be interoperable in across enterprise class architectures.</a:t>
            </a:r>
            <a:endParaRPr/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Ability to serve as an Open Mainframe Project Advocate at events and in the community.</a:t>
            </a:r>
            <a:endParaRPr/>
          </a:p>
          <a:p>
            <a:pPr indent="-1143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/>
          </a:p>
        </p:txBody>
      </p:sp>
      <p:sp>
        <p:nvSpPr>
          <p:cNvPr id="557" name="Google Shape;557;p60"/>
          <p:cNvSpPr txBox="1"/>
          <p:nvPr>
            <p:ph idx="12" type="sldNum"/>
          </p:nvPr>
        </p:nvSpPr>
        <p:spPr>
          <a:xfrm>
            <a:off x="8227785" y="4803546"/>
            <a:ext cx="58056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1"/>
          <p:cNvSpPr txBox="1"/>
          <p:nvPr>
            <p:ph idx="1" type="body"/>
          </p:nvPr>
        </p:nvSpPr>
        <p:spPr>
          <a:xfrm>
            <a:off x="317500" y="943429"/>
            <a:ext cx="8369299" cy="314319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500"/>
              <a:t>The Linux Foundation members' benefits aren't just a list of "this is what you get as a member" -- rather the range of benefits vary in value and </a:t>
            </a:r>
            <a:r>
              <a:rPr lang="en-US" sz="1500"/>
              <a:t>relevance</a:t>
            </a:r>
            <a:r>
              <a:rPr lang="en-US" sz="1500"/>
              <a:t> based on the company. Some highlights include…</a:t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500"/>
              <a:t>Let us know how we can help connect you to these opportunities!</a:t>
            </a:r>
            <a:endParaRPr sz="1500"/>
          </a:p>
        </p:txBody>
      </p:sp>
      <p:sp>
        <p:nvSpPr>
          <p:cNvPr id="563" name="Google Shape;563;p61"/>
          <p:cNvSpPr txBox="1"/>
          <p:nvPr>
            <p:ph type="title"/>
          </p:nvPr>
        </p:nvSpPr>
        <p:spPr>
          <a:xfrm>
            <a:off x="333992" y="159442"/>
            <a:ext cx="7893793" cy="447163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Additional benefits from Linux Foundation membership</a:t>
            </a:r>
            <a:endParaRPr sz="2700"/>
          </a:p>
        </p:txBody>
      </p:sp>
      <p:sp>
        <p:nvSpPr>
          <p:cNvPr id="564" name="Google Shape;564;p61"/>
          <p:cNvSpPr txBox="1"/>
          <p:nvPr>
            <p:ph idx="1" type="body"/>
          </p:nvPr>
        </p:nvSpPr>
        <p:spPr>
          <a:xfrm>
            <a:off x="317500" y="1683675"/>
            <a:ext cx="4076700" cy="24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An invite to our member-exclusive </a:t>
            </a:r>
            <a:r>
              <a:rPr lang="en-US" sz="1400" u="sng">
                <a:solidFill>
                  <a:schemeClr val="hlink"/>
                </a:solidFill>
                <a:hlinkClick r:id="rId3"/>
              </a:rPr>
              <a:t>Linux Foundation Member Summit</a:t>
            </a:r>
            <a:r>
              <a:rPr lang="en-US" sz="1400"/>
              <a:t>, fosters collaboration, innovation, and partnerships among the leading projects and organizations working to drive digital transformation with open source technologies.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Ability for your legal counsel to participate in bi-monthly legal calls and the annual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Linux Foundation Legal Summit</a:t>
            </a:r>
            <a:r>
              <a:rPr lang="en-US" sz="1400"/>
              <a:t>, helping connecting them to </a:t>
            </a:r>
            <a:r>
              <a:rPr lang="en-US" sz="1400"/>
              <a:t>their</a:t>
            </a:r>
            <a:r>
              <a:rPr lang="en-US" sz="1400"/>
              <a:t> peers and advancing your organization’s open source licensing, litigation, compliance, and best practices.</a:t>
            </a:r>
            <a:endParaRPr sz="1400"/>
          </a:p>
        </p:txBody>
      </p:sp>
      <p:sp>
        <p:nvSpPr>
          <p:cNvPr id="565" name="Google Shape;565;p61"/>
          <p:cNvSpPr txBox="1"/>
          <p:nvPr>
            <p:ph idx="1" type="body"/>
          </p:nvPr>
        </p:nvSpPr>
        <p:spPr>
          <a:xfrm>
            <a:off x="4605050" y="1683950"/>
            <a:ext cx="4076700" cy="24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Introductions to other Linux Foundation members and hosted projects that are of interest to you to expand business opportunities.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Employees at your organization are eligible for a 20% discount to </a:t>
            </a:r>
            <a:r>
              <a:rPr lang="en-US" sz="1400" u="sng">
                <a:solidFill>
                  <a:schemeClr val="hlink"/>
                </a:solidFill>
                <a:hlinkClick r:id="rId5"/>
              </a:rPr>
              <a:t>Linux Foundation events</a:t>
            </a:r>
            <a:r>
              <a:rPr lang="en-US" sz="1400"/>
              <a:t> (use code </a:t>
            </a:r>
            <a:r>
              <a:rPr lang="en-US" sz="1400"/>
              <a:t>LFMEM20 when registering).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Receive a discount of 5-7% for sponsoring </a:t>
            </a:r>
            <a:r>
              <a:rPr lang="en-US" sz="1400" u="sng">
                <a:solidFill>
                  <a:schemeClr val="hlink"/>
                </a:solidFill>
                <a:hlinkClick r:id="rId6"/>
              </a:rPr>
              <a:t>Linux Foundation Events</a:t>
            </a:r>
            <a:r>
              <a:rPr lang="en-US" sz="1400"/>
              <a:t>. Sponsorships offer a valuable way to reach the community of Open Source Developers, Engineers, C-level Executives and more. </a:t>
            </a:r>
            <a:endParaRPr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0" name="Google Shape;570;p62"/>
          <p:cNvGraphicFramePr/>
          <p:nvPr/>
        </p:nvGraphicFramePr>
        <p:xfrm>
          <a:off x="455612" y="7508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{8C86B21F-1608-4CBE-AE7E-E4C37E9F2CB3}</a:tableStyleId>
              </a:tblPr>
              <a:tblGrid>
                <a:gridCol w="1211225"/>
                <a:gridCol w="1909475"/>
                <a:gridCol w="726400"/>
                <a:gridCol w="643100"/>
                <a:gridCol w="1165700"/>
                <a:gridCol w="2611800"/>
              </a:tblGrid>
              <a:tr h="470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5"/>
                        <a:buFont typeface="Gill San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Level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dk2"/>
                        </a:gs>
                        <a:gs pos="100000">
                          <a:srgbClr val="15335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5"/>
                        <a:buFont typeface="Gill San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Annual Fee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dk2"/>
                        </a:gs>
                        <a:gs pos="100000">
                          <a:srgbClr val="15335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5"/>
                        <a:buFont typeface="Gill San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Board Seat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dk2"/>
                        </a:gs>
                        <a:gs pos="100000">
                          <a:srgbClr val="15335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5"/>
                        <a:buFont typeface="Gill San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TSC Seat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dk2"/>
                        </a:gs>
                        <a:gs pos="100000">
                          <a:srgbClr val="15335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5"/>
                        <a:buFont typeface="Gill San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Marketing Committee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dk2"/>
                        </a:gs>
                        <a:gs pos="100000">
                          <a:srgbClr val="153358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5"/>
                        <a:buFont typeface="Gill Sans"/>
                        <a:buNone/>
                      </a:pPr>
                      <a:r>
                        <a:rPr b="1" i="0" lang="en-US" sz="1300" u="none" cap="none" strike="noStrike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Notes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chemeClr val="dk2"/>
                        </a:gs>
                        <a:gs pos="100000">
                          <a:srgbClr val="153358"/>
                        </a:gs>
                      </a:gsLst>
                      <a:lin ang="5400000" scaled="0"/>
                    </a:gradFill>
                  </a:tcPr>
                </a:tc>
              </a:tr>
              <a:tr h="356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Platinum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$120,000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Voting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Initial 2-year participant commitment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3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Platinum </a:t>
                      </a:r>
                      <a:b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</a:b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End-User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$30,000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Voting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Initial 2-year participant commitment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</a:tr>
              <a:tr h="433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Silver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4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Gill Sans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3,000 </a:t>
                      </a:r>
                      <a:r>
                        <a:rPr lang="en-US" sz="900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employees or more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= $30,000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Gill Sans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1,000 &lt; 3,000 employees = $25,000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Gill Sans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500  &lt; 1,000 employees = $20,000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Gill Sans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100 &lt; 500 employees = $12,000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Gill Sans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&lt;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 100 employees = $7,000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 per 10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Non Vo</a:t>
                      </a:r>
                      <a:r>
                        <a:rPr lang="en-US" sz="1200" u="none" cap="none" strike="noStrike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ting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"/>
                        <a:buFont typeface="Calibri"/>
                        <a:buNone/>
                      </a:pPr>
                      <a:r>
                        <a:t/>
                      </a:r>
                      <a:endParaRPr b="0" i="0" sz="1200" u="none" cap="none" strike="noStrike">
                        <a:solidFill>
                          <a:srgbClr val="000000"/>
                        </a:solidFill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Academic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Free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 per 10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"/>
                        <a:buFont typeface="Gill Sans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Non Voting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Restricted to academic institutions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CE1">
                        <a:alpha val="80000"/>
                      </a:srgbClr>
                    </a:solidFill>
                  </a:tcPr>
                </a:tc>
              </a:tr>
              <a:tr h="291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Associate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Free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"/>
                        <a:buFont typeface="Gill Sans"/>
                        <a:buNone/>
                      </a:pPr>
                      <a:r>
                        <a:rPr lang="en-US" sz="1200" u="none" cap="none" strike="noStrike">
                          <a:solidFill>
                            <a:schemeClr val="dk1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Non Voting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Yes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"/>
                        <a:buFont typeface="Gill Sans"/>
                        <a:buNone/>
                      </a:pPr>
                      <a:r>
                        <a:rPr b="0" i="0" lang="en-US" sz="1200" u="none" cap="none" strike="noStrike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Non-profits, open source projects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1" name="Google Shape;571;p62"/>
          <p:cNvSpPr txBox="1"/>
          <p:nvPr/>
        </p:nvSpPr>
        <p:spPr>
          <a:xfrm>
            <a:off x="0" y="4071032"/>
            <a:ext cx="9144000" cy="8928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ill Sans"/>
              <a:buNone/>
            </a:pPr>
            <a:r>
              <a:rPr b="0" i="0" lang="en-US" sz="15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To join Open Mainframe Project, go to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https://www.openmainframeproject.org/about/join</a:t>
            </a:r>
            <a:r>
              <a:rPr b="0" i="0" lang="en-US" sz="15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or email at </a:t>
            </a:r>
            <a:r>
              <a:rPr b="0" i="0" lang="en-US" sz="1500" u="sng" cap="none" strike="noStrike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membership@openmainframeproject.com</a:t>
            </a:r>
            <a:r>
              <a:rPr b="0" i="0" lang="en-US" sz="15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ill Sans"/>
              <a:buNone/>
            </a:pPr>
            <a:r>
              <a:rPr b="0" i="0" lang="en-US" sz="11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Listed fees include Linux Foundation Silver membership. If you are already a Linux Foundation Member, reduced pricing is available.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3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ill Sans"/>
              <a:buNone/>
            </a:pPr>
            <a:r>
              <a:rPr b="0" i="0" lang="en-US" sz="12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sp>
        <p:nvSpPr>
          <p:cNvPr id="572" name="Google Shape;572;p62"/>
          <p:cNvSpPr/>
          <p:nvPr/>
        </p:nvSpPr>
        <p:spPr>
          <a:xfrm>
            <a:off x="365125" y="-49213"/>
            <a:ext cx="7985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00"/>
              <a:buFont typeface="Gill Sans"/>
              <a:buNone/>
            </a:pPr>
            <a:r>
              <a:rPr b="0" i="0" lang="en-US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Corporate, Academic, Associate Membership Levels</a:t>
            </a:r>
            <a:endParaRPr/>
          </a:p>
        </p:txBody>
      </p:sp>
      <p:sp>
        <p:nvSpPr>
          <p:cNvPr id="573" name="Google Shape;573;p62"/>
          <p:cNvSpPr txBox="1"/>
          <p:nvPr/>
        </p:nvSpPr>
        <p:spPr>
          <a:xfrm>
            <a:off x="8228013" y="4803775"/>
            <a:ext cx="581024" cy="273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1000" u="none" cap="none" strike="noStrike"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Early collaboration drives open source</a:t>
            </a:r>
            <a:endParaRPr/>
          </a:p>
        </p:txBody>
      </p:sp>
      <p:grpSp>
        <p:nvGrpSpPr>
          <p:cNvPr id="197" name="Google Shape;197;p30"/>
          <p:cNvGrpSpPr/>
          <p:nvPr/>
        </p:nvGrpSpPr>
        <p:grpSpPr>
          <a:xfrm>
            <a:off x="130839" y="1899607"/>
            <a:ext cx="8958522" cy="1515723"/>
            <a:chOff x="117805" y="1584750"/>
            <a:chExt cx="10416886" cy="1863900"/>
          </a:xfrm>
        </p:grpSpPr>
        <p:sp>
          <p:nvSpPr>
            <p:cNvPr id="198" name="Google Shape;198;p30"/>
            <p:cNvSpPr/>
            <p:nvPr/>
          </p:nvSpPr>
          <p:spPr>
            <a:xfrm>
              <a:off x="117805" y="1584750"/>
              <a:ext cx="1836900" cy="1863900"/>
            </a:xfrm>
            <a:prstGeom prst="homePlate">
              <a:avLst>
                <a:gd fmla="val 45673" name="adj"/>
              </a:avLst>
            </a:prstGeom>
            <a:solidFill>
              <a:srgbClr val="C9DAF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/>
                <a:t>1955</a:t>
              </a:r>
              <a:endParaRPr b="1" sz="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SHARE established </a:t>
              </a:r>
              <a:r>
                <a:rPr lang="en-US" sz="900">
                  <a:solidFill>
                    <a:srgbClr val="434343"/>
                  </a:solidFill>
                </a:rPr>
                <a:t>Historical root of open source movement</a:t>
              </a:r>
              <a:endParaRPr sz="900">
                <a:solidFill>
                  <a:srgbClr val="434343"/>
                </a:solidFill>
              </a:endParaRPr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2788275" y="1584750"/>
              <a:ext cx="2571600" cy="1863900"/>
            </a:xfrm>
            <a:prstGeom prst="chevron">
              <a:avLst>
                <a:gd fmla="val 46881" name="adj"/>
              </a:avLst>
            </a:prstGeom>
            <a:solidFill>
              <a:srgbClr val="CFE2F3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US" sz="1200">
                  <a:solidFill>
                    <a:srgbClr val="000000"/>
                  </a:solidFill>
                </a:rPr>
                <a:t>1999</a:t>
              </a:r>
              <a:endParaRPr b="1" sz="900">
                <a:solidFill>
                  <a:srgbClr val="0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Linux ported to s390x </a:t>
              </a:r>
              <a:r>
                <a:rPr lang="en-US" sz="900">
                  <a:solidFill>
                    <a:srgbClr val="434343"/>
                  </a:solidFill>
                </a:rPr>
                <a:t>by community effort from Marist University and other enthusiasts</a:t>
              </a:r>
              <a:endParaRPr sz="900"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4458195" y="1584750"/>
              <a:ext cx="2665500" cy="1863900"/>
            </a:xfrm>
            <a:prstGeom prst="chevron">
              <a:avLst>
                <a:gd fmla="val 46881" name="adj"/>
              </a:avLst>
            </a:prstGeom>
            <a:solidFill>
              <a:srgbClr val="A4C2F4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</a:rPr>
                <a:t>2001</a:t>
              </a:r>
              <a:endParaRPr b="1" sz="900">
                <a:solidFill>
                  <a:srgbClr val="0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Major Linux Distros support mainframe </a:t>
              </a:r>
              <a:r>
                <a:rPr lang="en-US" sz="900">
                  <a:solidFill>
                    <a:srgbClr val="434343"/>
                  </a:solidFill>
                </a:rPr>
                <a:t>Initially SUSE, but followed by Red Hat and others</a:t>
              </a:r>
              <a:endParaRPr sz="900"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6215566" y="1584750"/>
              <a:ext cx="2571600" cy="1863900"/>
            </a:xfrm>
            <a:prstGeom prst="chevron">
              <a:avLst>
                <a:gd fmla="val 46881" name="adj"/>
              </a:avLst>
            </a:prstGeom>
            <a:solidFill>
              <a:srgbClr val="9FC5E8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</a:rPr>
                <a:t>2006</a:t>
              </a:r>
              <a:endParaRPr b="1" sz="900">
                <a:solidFill>
                  <a:srgbClr val="0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1,700 customers using Linux on s390x in production </a:t>
              </a:r>
              <a:r>
                <a:rPr lang="en-US" sz="900">
                  <a:solidFill>
                    <a:srgbClr val="434343"/>
                  </a:solidFill>
                </a:rPr>
                <a:t>including SAP, DB2, and Oracle.</a:t>
              </a:r>
              <a:endParaRPr sz="900"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7963091" y="1584750"/>
              <a:ext cx="2571600" cy="1863900"/>
            </a:xfrm>
            <a:prstGeom prst="chevron">
              <a:avLst>
                <a:gd fmla="val 46881" name="adj"/>
              </a:avLst>
            </a:prstGeom>
            <a:solidFill>
              <a:srgbClr val="6D9EEB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</a:rPr>
                <a:t>2013</a:t>
              </a:r>
              <a:endParaRPr b="1" sz="900">
                <a:solidFill>
                  <a:srgbClr val="0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Open Source ecosystem hits critical mass </a:t>
              </a:r>
              <a:r>
                <a:rPr lang="en-US" sz="900">
                  <a:solidFill>
                    <a:srgbClr val="434343"/>
                  </a:solidFill>
                </a:rPr>
                <a:t>with</a:t>
              </a:r>
              <a:r>
                <a:rPr b="1" lang="en-US" sz="900">
                  <a:solidFill>
                    <a:srgbClr val="434343"/>
                  </a:solidFill>
                </a:rPr>
                <a:t> </a:t>
              </a:r>
              <a:r>
                <a:rPr lang="en-US" sz="900">
                  <a:solidFill>
                    <a:srgbClr val="434343"/>
                  </a:solidFill>
                </a:rPr>
                <a:t>OpenStack, KVM, PostgreSQL supported</a:t>
              </a:r>
              <a:endParaRPr sz="900"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1052300" y="1584750"/>
              <a:ext cx="2571600" cy="1863900"/>
            </a:xfrm>
            <a:prstGeom prst="chevron">
              <a:avLst>
                <a:gd fmla="val 46881" name="adj"/>
              </a:avLst>
            </a:prstGeom>
            <a:solidFill>
              <a:srgbClr val="9FC5E8"/>
            </a:solidFill>
            <a:ln cap="flat" cmpd="sng" w="9525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</a:rPr>
                <a:t>1975</a:t>
              </a:r>
              <a:endParaRPr b="1" sz="900">
                <a:solidFill>
                  <a:srgbClr val="000000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rgbClr val="434343"/>
                  </a:solidFill>
                </a:rPr>
                <a:t>CBT Tape project founded </a:t>
              </a:r>
              <a:r>
                <a:rPr lang="en-US" sz="900">
                  <a:solidFill>
                    <a:srgbClr val="434343"/>
                  </a:solidFill>
                </a:rPr>
                <a:t>One of the oldest open source projects.</a:t>
              </a:r>
              <a:endParaRPr sz="90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46325"/>
            <a:ext cx="8269526" cy="4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Source Isn’t Slowing Down Any Time Soon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/>
        </p:nvSpPr>
        <p:spPr>
          <a:xfrm>
            <a:off x="5246702" y="3750291"/>
            <a:ext cx="4078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None/>
            </a:pPr>
            <a: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Choose a Framework</a:t>
            </a:r>
            <a:b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500">
                <a:solidFill>
                  <a:srgbClr val="00183C"/>
                </a:solidFill>
                <a:latin typeface="Arial"/>
                <a:ea typeface="Arial"/>
                <a:cs typeface="Arial"/>
                <a:sym typeface="Arial"/>
              </a:rPr>
              <a:t>Open Source Code (~20%)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None/>
            </a:pPr>
            <a:r>
              <a:t/>
            </a:r>
            <a:endParaRPr sz="2100">
              <a:solidFill>
                <a:srgbClr val="168F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" name="Google Shape;215;p32"/>
          <p:cNvCxnSpPr/>
          <p:nvPr/>
        </p:nvCxnSpPr>
        <p:spPr>
          <a:xfrm rot="10800000">
            <a:off x="4258004" y="3959932"/>
            <a:ext cx="88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16" name="Google Shape;21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733" y="3282723"/>
            <a:ext cx="3264870" cy="74975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/>
        </p:nvSpPr>
        <p:spPr>
          <a:xfrm>
            <a:off x="5246702" y="2961473"/>
            <a:ext cx="32925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None/>
            </a:pPr>
            <a: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Write Custom Code</a:t>
            </a:r>
            <a:b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500">
                <a:solidFill>
                  <a:srgbClr val="00183C"/>
                </a:solidFill>
                <a:latin typeface="Arial"/>
                <a:ea typeface="Arial"/>
                <a:cs typeface="Arial"/>
                <a:sym typeface="Arial"/>
              </a:rPr>
              <a:t>Custom Code (~10%)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None/>
            </a:pPr>
            <a:r>
              <a:t/>
            </a:r>
            <a:endParaRPr sz="2100">
              <a:solidFill>
                <a:srgbClr val="168F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p32"/>
          <p:cNvCxnSpPr/>
          <p:nvPr/>
        </p:nvCxnSpPr>
        <p:spPr>
          <a:xfrm rot="10800000">
            <a:off x="4258004" y="3140284"/>
            <a:ext cx="88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19" name="Google Shape;21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3003" y="2978581"/>
            <a:ext cx="3264870" cy="2796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/>
        </p:nvSpPr>
        <p:spPr>
          <a:xfrm>
            <a:off x="5246702" y="1884578"/>
            <a:ext cx="3528300" cy="9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None/>
            </a:pPr>
            <a: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Use Open Source </a:t>
            </a:r>
            <a:b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  <a:t>Libraries to Solve Problems</a:t>
            </a:r>
            <a:br>
              <a:rPr lang="en-US" sz="2100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500">
                <a:solidFill>
                  <a:srgbClr val="00183C"/>
                </a:solidFill>
                <a:latin typeface="Arial"/>
                <a:ea typeface="Arial"/>
                <a:cs typeface="Arial"/>
                <a:sym typeface="Arial"/>
              </a:rPr>
              <a:t>Open Source Code (~70%)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None/>
            </a:pPr>
            <a:r>
              <a:t/>
            </a:r>
            <a:endParaRPr sz="2100">
              <a:solidFill>
                <a:srgbClr val="168FD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32"/>
          <p:cNvCxnSpPr/>
          <p:nvPr/>
        </p:nvCxnSpPr>
        <p:spPr>
          <a:xfrm rot="10800000">
            <a:off x="4258004" y="2231279"/>
            <a:ext cx="880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22" name="Google Shape;22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003" y="2154047"/>
            <a:ext cx="3264870" cy="74975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 txBox="1"/>
          <p:nvPr/>
        </p:nvSpPr>
        <p:spPr>
          <a:xfrm>
            <a:off x="1263339" y="1045186"/>
            <a:ext cx="66174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Helvetica Neue"/>
              <a:buNone/>
            </a:pPr>
            <a:r>
              <a:rPr b="1" lang="en-US" sz="2700">
                <a:solidFill>
                  <a:srgbClr val="00183C"/>
                </a:solidFill>
                <a:latin typeface="Arial"/>
                <a:ea typeface="Arial"/>
                <a:cs typeface="Arial"/>
                <a:sym typeface="Arial"/>
              </a:rPr>
              <a:t>Open Source Code = ~ 90%</a:t>
            </a:r>
            <a:endParaRPr sz="1100"/>
          </a:p>
        </p:txBody>
      </p:sp>
      <p:pic>
        <p:nvPicPr>
          <p:cNvPr id="224" name="Google Shape;22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3003" y="2784420"/>
            <a:ext cx="3264870" cy="25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3003" y="3170375"/>
            <a:ext cx="3264870" cy="3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3003" y="1650886"/>
            <a:ext cx="3264870" cy="85586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 Club (Sandwich)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/>
          <p:nvPr/>
        </p:nvSpPr>
        <p:spPr>
          <a:xfrm>
            <a:off x="1224318" y="1581764"/>
            <a:ext cx="6975432" cy="2295081"/>
          </a:xfrm>
          <a:custGeom>
            <a:rect b="b" l="l" r="r" t="t"/>
            <a:pathLst>
              <a:path extrusionOk="0" h="2630465" w="8455069">
                <a:moveTo>
                  <a:pt x="0" y="0"/>
                </a:moveTo>
                <a:cubicBezTo>
                  <a:pt x="165970" y="858032"/>
                  <a:pt x="331940" y="1716065"/>
                  <a:pt x="1741118" y="2154476"/>
                </a:cubicBezTo>
                <a:cubicBezTo>
                  <a:pt x="3150296" y="2592887"/>
                  <a:pt x="8455069" y="2630465"/>
                  <a:pt x="8455069" y="2630465"/>
                </a:cubicBezTo>
              </a:path>
            </a:pathLst>
          </a:custGeom>
          <a:noFill/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" name="Google Shape;233;p33"/>
          <p:cNvCxnSpPr/>
          <p:nvPr/>
        </p:nvCxnSpPr>
        <p:spPr>
          <a:xfrm>
            <a:off x="1218105" y="1465545"/>
            <a:ext cx="0" cy="24144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4" name="Google Shape;234;p33"/>
          <p:cNvCxnSpPr/>
          <p:nvPr/>
        </p:nvCxnSpPr>
        <p:spPr>
          <a:xfrm>
            <a:off x="1211893" y="3879937"/>
            <a:ext cx="70176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5" name="Google Shape;235;p33"/>
          <p:cNvSpPr txBox="1"/>
          <p:nvPr/>
        </p:nvSpPr>
        <p:spPr>
          <a:xfrm rot="-5400000">
            <a:off x="-398550" y="2230051"/>
            <a:ext cx="2906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Value of of Individual Project</a:t>
            </a:r>
            <a:endParaRPr sz="1100"/>
          </a:p>
        </p:txBody>
      </p:sp>
      <p:sp>
        <p:nvSpPr>
          <p:cNvPr id="236" name="Google Shape;236;p33"/>
          <p:cNvSpPr txBox="1"/>
          <p:nvPr/>
        </p:nvSpPr>
        <p:spPr>
          <a:xfrm>
            <a:off x="2771384" y="3879937"/>
            <a:ext cx="3463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Number of Open Source Projects</a:t>
            </a:r>
            <a:endParaRPr b="1"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Real Question is Which Projects Matter?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317500" y="943425"/>
            <a:ext cx="27012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sz="2100"/>
              <a:t>Successful projects depend on members, developers, standards and infrastructure to develop products that the market will adopt</a:t>
            </a:r>
            <a:endParaRPr sz="1800"/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9524" y="886103"/>
            <a:ext cx="3863636" cy="388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799999">
            <a:off x="4524870" y="1510696"/>
            <a:ext cx="2572946" cy="258559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 txBox="1"/>
          <p:nvPr/>
        </p:nvSpPr>
        <p:spPr>
          <a:xfrm>
            <a:off x="5113961" y="814210"/>
            <a:ext cx="1382700" cy="38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C9AD6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  <a:endParaRPr sz="1100"/>
          </a:p>
        </p:txBody>
      </p:sp>
      <p:sp>
        <p:nvSpPr>
          <p:cNvPr id="246" name="Google Shape;246;p34"/>
          <p:cNvSpPr txBox="1"/>
          <p:nvPr/>
        </p:nvSpPr>
        <p:spPr>
          <a:xfrm>
            <a:off x="2924092" y="3353164"/>
            <a:ext cx="1382700" cy="38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C9AD6"/>
                </a:solidFill>
                <a:latin typeface="Arial"/>
                <a:ea typeface="Arial"/>
                <a:cs typeface="Arial"/>
                <a:sym typeface="Arial"/>
              </a:rPr>
              <a:t>PROFITS</a:t>
            </a:r>
            <a:endParaRPr sz="1100"/>
          </a:p>
        </p:txBody>
      </p:sp>
      <p:sp>
        <p:nvSpPr>
          <p:cNvPr id="247" name="Google Shape;247;p34"/>
          <p:cNvSpPr txBox="1"/>
          <p:nvPr/>
        </p:nvSpPr>
        <p:spPr>
          <a:xfrm>
            <a:off x="7291701" y="3356675"/>
            <a:ext cx="1456500" cy="38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C9AD6"/>
                </a:solidFill>
                <a:latin typeface="Arial"/>
                <a:ea typeface="Arial"/>
                <a:cs typeface="Arial"/>
                <a:sym typeface="Arial"/>
              </a:rPr>
              <a:t>PRODUCTS</a:t>
            </a:r>
            <a:endParaRPr sz="1100"/>
          </a:p>
        </p:txBody>
      </p:sp>
      <p:sp>
        <p:nvSpPr>
          <p:cNvPr id="248" name="Google Shape;248;p34"/>
          <p:cNvSpPr txBox="1"/>
          <p:nvPr/>
        </p:nvSpPr>
        <p:spPr>
          <a:xfrm rot="-4576616">
            <a:off x="4525735" y="2442531"/>
            <a:ext cx="1011680" cy="3822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PARTICIPATION</a:t>
            </a:r>
            <a:endParaRPr sz="1100"/>
          </a:p>
        </p:txBody>
      </p:sp>
      <p:sp>
        <p:nvSpPr>
          <p:cNvPr id="249" name="Google Shape;249;p34"/>
          <p:cNvSpPr txBox="1"/>
          <p:nvPr/>
        </p:nvSpPr>
        <p:spPr>
          <a:xfrm>
            <a:off x="5228316" y="1890662"/>
            <a:ext cx="10419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DEVELOPER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COMMUNITY</a:t>
            </a:r>
            <a:endParaRPr sz="1100"/>
          </a:p>
        </p:txBody>
      </p:sp>
      <p:sp>
        <p:nvSpPr>
          <p:cNvPr id="250" name="Google Shape;250;p34"/>
          <p:cNvSpPr txBox="1"/>
          <p:nvPr/>
        </p:nvSpPr>
        <p:spPr>
          <a:xfrm rot="2174366">
            <a:off x="4944744" y="3312828"/>
            <a:ext cx="834291" cy="382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MARKETS</a:t>
            </a:r>
            <a:endParaRPr sz="1100"/>
          </a:p>
        </p:txBody>
      </p:sp>
      <p:sp>
        <p:nvSpPr>
          <p:cNvPr id="251" name="Google Shape;251;p34"/>
          <p:cNvSpPr txBox="1"/>
          <p:nvPr/>
        </p:nvSpPr>
        <p:spPr>
          <a:xfrm rot="3549984">
            <a:off x="5995557" y="2264880"/>
            <a:ext cx="1041857" cy="382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sz="1100"/>
          </a:p>
        </p:txBody>
      </p:sp>
      <p:sp>
        <p:nvSpPr>
          <p:cNvPr id="252" name="Google Shape;252;p34"/>
          <p:cNvSpPr txBox="1"/>
          <p:nvPr/>
        </p:nvSpPr>
        <p:spPr>
          <a:xfrm rot="-2515112">
            <a:off x="5857147" y="3210063"/>
            <a:ext cx="1041802" cy="38218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PRODUCTS</a:t>
            </a:r>
            <a:endParaRPr sz="1100"/>
          </a:p>
        </p:txBody>
      </p:sp>
      <p:sp>
        <p:nvSpPr>
          <p:cNvPr id="253" name="Google Shape;253;p3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Answer: Projects with sustainable ecosystems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/>
          <p:nvPr/>
        </p:nvSpPr>
        <p:spPr>
          <a:xfrm>
            <a:off x="929258" y="1505748"/>
            <a:ext cx="6927962" cy="2354130"/>
          </a:xfrm>
          <a:custGeom>
            <a:rect b="b" l="l" r="r" t="t"/>
            <a:pathLst>
              <a:path extrusionOk="0" h="3138840" w="9999218">
                <a:moveTo>
                  <a:pt x="0" y="3138840"/>
                </a:moveTo>
                <a:cubicBezTo>
                  <a:pt x="541734" y="3043590"/>
                  <a:pt x="1273115" y="1925622"/>
                  <a:pt x="1831331" y="1405905"/>
                </a:cubicBezTo>
                <a:cubicBezTo>
                  <a:pt x="2389547" y="886188"/>
                  <a:pt x="2824167" y="153327"/>
                  <a:pt x="3349296" y="20539"/>
                </a:cubicBezTo>
                <a:cubicBezTo>
                  <a:pt x="3874425" y="-112249"/>
                  <a:pt x="4437972" y="435611"/>
                  <a:pt x="4982103" y="609180"/>
                </a:cubicBezTo>
                <a:cubicBezTo>
                  <a:pt x="5526234" y="782749"/>
                  <a:pt x="6032159" y="967010"/>
                  <a:pt x="6614080" y="1061955"/>
                </a:cubicBezTo>
                <a:cubicBezTo>
                  <a:pt x="7196001" y="1156900"/>
                  <a:pt x="8078342" y="1187553"/>
                  <a:pt x="8473629" y="1178851"/>
                </a:cubicBezTo>
                <a:lnTo>
                  <a:pt x="9999218" y="1191186"/>
                </a:lnTo>
              </a:path>
            </a:pathLst>
          </a:cu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5"/>
          <p:cNvSpPr/>
          <p:nvPr/>
        </p:nvSpPr>
        <p:spPr>
          <a:xfrm>
            <a:off x="2171701" y="2682813"/>
            <a:ext cx="6092898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sustainability (from sustain and ability) is the property of systems to remain diverse and productive indefinitely. </a:t>
            </a:r>
            <a:endParaRPr sz="1100"/>
          </a:p>
        </p:txBody>
      </p:sp>
      <p:sp>
        <p:nvSpPr>
          <p:cNvPr id="260" name="Google Shape;260;p3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Sustainability is about longevity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